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50"/>
  </p:notesMasterIdLst>
  <p:sldIdLst>
    <p:sldId id="256" r:id="rId2"/>
    <p:sldId id="364" r:id="rId3"/>
    <p:sldId id="355" r:id="rId4"/>
    <p:sldId id="331" r:id="rId5"/>
    <p:sldId id="367" r:id="rId6"/>
    <p:sldId id="375" r:id="rId7"/>
    <p:sldId id="366" r:id="rId8"/>
    <p:sldId id="395" r:id="rId9"/>
    <p:sldId id="396" r:id="rId10"/>
    <p:sldId id="383" r:id="rId11"/>
    <p:sldId id="397" r:id="rId12"/>
    <p:sldId id="398" r:id="rId13"/>
    <p:sldId id="376" r:id="rId14"/>
    <p:sldId id="388" r:id="rId15"/>
    <p:sldId id="399" r:id="rId16"/>
    <p:sldId id="385" r:id="rId17"/>
    <p:sldId id="400" r:id="rId18"/>
    <p:sldId id="401" r:id="rId19"/>
    <p:sldId id="404" r:id="rId20"/>
    <p:sldId id="417" r:id="rId21"/>
    <p:sldId id="418" r:id="rId22"/>
    <p:sldId id="419" r:id="rId23"/>
    <p:sldId id="414" r:id="rId24"/>
    <p:sldId id="420" r:id="rId25"/>
    <p:sldId id="421" r:id="rId26"/>
    <p:sldId id="422" r:id="rId27"/>
    <p:sldId id="423" r:id="rId28"/>
    <p:sldId id="424" r:id="rId29"/>
    <p:sldId id="425" r:id="rId30"/>
    <p:sldId id="426" r:id="rId31"/>
    <p:sldId id="427" r:id="rId32"/>
    <p:sldId id="413" r:id="rId33"/>
    <p:sldId id="407" r:id="rId34"/>
    <p:sldId id="428" r:id="rId35"/>
    <p:sldId id="409" r:id="rId36"/>
    <p:sldId id="429" r:id="rId37"/>
    <p:sldId id="411" r:id="rId38"/>
    <p:sldId id="430" r:id="rId39"/>
    <p:sldId id="379" r:id="rId40"/>
    <p:sldId id="415" r:id="rId41"/>
    <p:sldId id="389" r:id="rId42"/>
    <p:sldId id="431" r:id="rId43"/>
    <p:sldId id="416" r:id="rId44"/>
    <p:sldId id="432" r:id="rId45"/>
    <p:sldId id="391" r:id="rId46"/>
    <p:sldId id="433" r:id="rId47"/>
    <p:sldId id="434" r:id="rId48"/>
    <p:sldId id="382" r:id="rId49"/>
  </p:sldIdLst>
  <p:sldSz cx="9144000" cy="6858000" type="screen4x3"/>
  <p:notesSz cx="6858000" cy="9144000"/>
  <p:custDataLst>
    <p:tags r:id="rId51"/>
  </p:custDataLst>
  <p:defaultTextStyle>
    <a:defPPr>
      <a:defRPr lang="en-US"/>
    </a:defPPr>
    <a:lvl1pPr algn="l" rtl="0" fontAlgn="base">
      <a:spcBef>
        <a:spcPct val="0"/>
      </a:spcBef>
      <a:spcAft>
        <a:spcPct val="0"/>
      </a:spcAft>
      <a:defRPr kumimoji="1" sz="2400" kern="1200">
        <a:solidFill>
          <a:schemeClr val="tx1"/>
        </a:solidFill>
        <a:latin typeface="Helvetica" pitchFamily="-128" charset="0"/>
        <a:ea typeface="+mn-ea"/>
        <a:cs typeface="+mn-cs"/>
      </a:defRPr>
    </a:lvl1pPr>
    <a:lvl2pPr marL="457200" algn="l" rtl="0" fontAlgn="base">
      <a:spcBef>
        <a:spcPct val="0"/>
      </a:spcBef>
      <a:spcAft>
        <a:spcPct val="0"/>
      </a:spcAft>
      <a:defRPr kumimoji="1" sz="2400" kern="1200">
        <a:solidFill>
          <a:schemeClr val="tx1"/>
        </a:solidFill>
        <a:latin typeface="Helvetica" pitchFamily="-128" charset="0"/>
        <a:ea typeface="+mn-ea"/>
        <a:cs typeface="+mn-cs"/>
      </a:defRPr>
    </a:lvl2pPr>
    <a:lvl3pPr marL="914400" algn="l" rtl="0" fontAlgn="base">
      <a:spcBef>
        <a:spcPct val="0"/>
      </a:spcBef>
      <a:spcAft>
        <a:spcPct val="0"/>
      </a:spcAft>
      <a:defRPr kumimoji="1" sz="2400" kern="1200">
        <a:solidFill>
          <a:schemeClr val="tx1"/>
        </a:solidFill>
        <a:latin typeface="Helvetica" pitchFamily="-128" charset="0"/>
        <a:ea typeface="+mn-ea"/>
        <a:cs typeface="+mn-cs"/>
      </a:defRPr>
    </a:lvl3pPr>
    <a:lvl4pPr marL="1371600" algn="l" rtl="0" fontAlgn="base">
      <a:spcBef>
        <a:spcPct val="0"/>
      </a:spcBef>
      <a:spcAft>
        <a:spcPct val="0"/>
      </a:spcAft>
      <a:defRPr kumimoji="1" sz="2400" kern="1200">
        <a:solidFill>
          <a:schemeClr val="tx1"/>
        </a:solidFill>
        <a:latin typeface="Helvetica" pitchFamily="-128" charset="0"/>
        <a:ea typeface="+mn-ea"/>
        <a:cs typeface="+mn-cs"/>
      </a:defRPr>
    </a:lvl4pPr>
    <a:lvl5pPr marL="1828800" algn="l" rtl="0" fontAlgn="base">
      <a:spcBef>
        <a:spcPct val="0"/>
      </a:spcBef>
      <a:spcAft>
        <a:spcPct val="0"/>
      </a:spcAft>
      <a:defRPr kumimoji="1" sz="2400" kern="1200">
        <a:solidFill>
          <a:schemeClr val="tx1"/>
        </a:solidFill>
        <a:latin typeface="Helvetica" pitchFamily="-128" charset="0"/>
        <a:ea typeface="+mn-ea"/>
        <a:cs typeface="+mn-cs"/>
      </a:defRPr>
    </a:lvl5pPr>
    <a:lvl6pPr marL="2286000" algn="l" defTabSz="914400" rtl="0" eaLnBrk="1" latinLnBrk="0" hangingPunct="1">
      <a:defRPr kumimoji="1" sz="2400" kern="1200">
        <a:solidFill>
          <a:schemeClr val="tx1"/>
        </a:solidFill>
        <a:latin typeface="Helvetica" pitchFamily="-128" charset="0"/>
        <a:ea typeface="+mn-ea"/>
        <a:cs typeface="+mn-cs"/>
      </a:defRPr>
    </a:lvl6pPr>
    <a:lvl7pPr marL="2743200" algn="l" defTabSz="914400" rtl="0" eaLnBrk="1" latinLnBrk="0" hangingPunct="1">
      <a:defRPr kumimoji="1" sz="2400" kern="1200">
        <a:solidFill>
          <a:schemeClr val="tx1"/>
        </a:solidFill>
        <a:latin typeface="Helvetica" pitchFamily="-128" charset="0"/>
        <a:ea typeface="+mn-ea"/>
        <a:cs typeface="+mn-cs"/>
      </a:defRPr>
    </a:lvl7pPr>
    <a:lvl8pPr marL="3200400" algn="l" defTabSz="914400" rtl="0" eaLnBrk="1" latinLnBrk="0" hangingPunct="1">
      <a:defRPr kumimoji="1" sz="2400" kern="1200">
        <a:solidFill>
          <a:schemeClr val="tx1"/>
        </a:solidFill>
        <a:latin typeface="Helvetica" pitchFamily="-128" charset="0"/>
        <a:ea typeface="+mn-ea"/>
        <a:cs typeface="+mn-cs"/>
      </a:defRPr>
    </a:lvl8pPr>
    <a:lvl9pPr marL="3657600" algn="l" defTabSz="914400" rtl="0" eaLnBrk="1" latinLnBrk="0" hangingPunct="1">
      <a:defRPr kumimoji="1" sz="2400" kern="1200">
        <a:solidFill>
          <a:schemeClr val="tx1"/>
        </a:solidFill>
        <a:latin typeface="Helvetica" pitchFamily="-12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9CFFCD"/>
    <a:srgbClr val="93F0C1"/>
    <a:srgbClr val="CC6600"/>
    <a:srgbClr val="996633"/>
    <a:srgbClr val="993300"/>
    <a:srgbClr val="8FDEFF"/>
    <a:srgbClr val="23C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99" autoAdjust="0"/>
    <p:restoredTop sz="86408" autoAdjust="0"/>
  </p:normalViewPr>
  <p:slideViewPr>
    <p:cSldViewPr>
      <p:cViewPr varScale="1">
        <p:scale>
          <a:sx n="140" d="100"/>
          <a:sy n="140" d="100"/>
        </p:scale>
        <p:origin x="1584" y="200"/>
      </p:cViewPr>
      <p:guideLst>
        <p:guide orient="horz" pos="2160"/>
        <p:guide pos="2880"/>
      </p:guideLst>
    </p:cSldViewPr>
  </p:slideViewPr>
  <p:outlineViewPr>
    <p:cViewPr>
      <p:scale>
        <a:sx n="33" d="100"/>
        <a:sy n="33" d="100"/>
      </p:scale>
      <p:origin x="0" y="-1353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19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kumimoji="0" sz="1200">
                <a:latin typeface="Times New Roman" pitchFamily="-128" charset="0"/>
              </a:defRPr>
            </a:lvl1pPr>
          </a:lstStyle>
          <a:p>
            <a:endParaRPr lang="en-US"/>
          </a:p>
        </p:txBody>
      </p:sp>
      <p:sp>
        <p:nvSpPr>
          <p:cNvPr id="2057" name="Rectangle 9"/>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kumimoji="0" sz="1200">
                <a:latin typeface="Times New Roman" pitchFamily="-128" charset="0"/>
              </a:defRPr>
            </a:lvl1pPr>
          </a:lstStyle>
          <a:p>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kumimoji="0" sz="1200">
                <a:latin typeface="Times New Roman" pitchFamily="-128" charset="0"/>
              </a:defRPr>
            </a:lvl1pPr>
          </a:lstStyle>
          <a:p>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kumimoji="0" sz="1200">
                <a:latin typeface="Times New Roman" pitchFamily="-128" charset="0"/>
              </a:defRPr>
            </a:lvl1pPr>
          </a:lstStyle>
          <a:p>
            <a:fld id="{C18D3496-E64D-4B3D-B3C8-3D319CA89595}" type="slidenum">
              <a:rPr lang="en-US"/>
              <a:pPr/>
              <a:t>‹#›</a:t>
            </a:fld>
            <a:endParaRPr lang="en-US"/>
          </a:p>
        </p:txBody>
      </p:sp>
    </p:spTree>
    <p:extLst>
      <p:ext uri="{BB962C8B-B14F-4D97-AF65-F5344CB8AC3E}">
        <p14:creationId xmlns:p14="http://schemas.microsoft.com/office/powerpoint/2010/main" val="2125519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1</a:t>
            </a:fld>
            <a:endParaRPr lang="en-US"/>
          </a:p>
        </p:txBody>
      </p:sp>
    </p:spTree>
    <p:extLst>
      <p:ext uri="{BB962C8B-B14F-4D97-AF65-F5344CB8AC3E}">
        <p14:creationId xmlns:p14="http://schemas.microsoft.com/office/powerpoint/2010/main" val="2409427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10</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10</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2042823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2, because there are scores</a:t>
            </a:r>
            <a:r>
              <a:rPr lang="en-US" baseline="0" dirty="0"/>
              <a:t> across multiple levels and the mean score should be determined.  The mean score of the four strands is 2.</a:t>
            </a:r>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11</a:t>
            </a:fld>
            <a:endParaRPr lang="en-US"/>
          </a:p>
        </p:txBody>
      </p:sp>
    </p:spTree>
    <p:extLst>
      <p:ext uri="{BB962C8B-B14F-4D97-AF65-F5344CB8AC3E}">
        <p14:creationId xmlns:p14="http://schemas.microsoft.com/office/powerpoint/2010/main" val="3018692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4, because all descriptors are marked within a 3 level and one additional descriptor</a:t>
            </a:r>
            <a:r>
              <a:rPr lang="en-US" baseline="0" dirty="0"/>
              <a:t> is marked (in red) within a 4.</a:t>
            </a:r>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12</a:t>
            </a:fld>
            <a:endParaRPr lang="en-US"/>
          </a:p>
        </p:txBody>
      </p:sp>
    </p:spTree>
    <p:extLst>
      <p:ext uri="{BB962C8B-B14F-4D97-AF65-F5344CB8AC3E}">
        <p14:creationId xmlns:p14="http://schemas.microsoft.com/office/powerpoint/2010/main" val="2922721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13</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r>
              <a:rPr lang="en-US" sz="1100" dirty="0"/>
              <a:t>Emphasize</a:t>
            </a:r>
            <a:r>
              <a:rPr lang="en-US" sz="1100" baseline="0" dirty="0"/>
              <a:t> the importance of </a:t>
            </a:r>
            <a:r>
              <a:rPr lang="en-US" sz="1100" baseline="0"/>
              <a:t>accurate scoring, </a:t>
            </a:r>
            <a:r>
              <a:rPr lang="en-US" sz="1100" baseline="0" dirty="0"/>
              <a:t>as it impacts the certification of teacher candidates.</a:t>
            </a: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13</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1772853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14</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r>
              <a:rPr lang="en-US" sz="1100" dirty="0"/>
              <a:t>Review</a:t>
            </a:r>
            <a:r>
              <a:rPr lang="en-US" sz="1100" baseline="0" dirty="0"/>
              <a:t> the scoring protocol.  Emphasize the importance of scoring each strand of the standard in order to determine an overall score.  Use the language of the rubric rather than a holistic perspective when determining a score.  Use specific evidence to make scoring decisions.</a:t>
            </a: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14</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929858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a:t>
            </a:r>
            <a:r>
              <a:rPr lang="en-US" baseline="0" dirty="0"/>
              <a:t> the importance of a common language when have a dialogue around scoring.</a:t>
            </a:r>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15</a:t>
            </a:fld>
            <a:endParaRPr lang="en-US"/>
          </a:p>
        </p:txBody>
      </p:sp>
    </p:spTree>
    <p:extLst>
      <p:ext uri="{BB962C8B-B14F-4D97-AF65-F5344CB8AC3E}">
        <p14:creationId xmlns:p14="http://schemas.microsoft.com/office/powerpoint/2010/main" val="1816644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16</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r>
              <a:rPr lang="en-US" sz="1100" dirty="0"/>
              <a:t>The</a:t>
            </a:r>
            <a:r>
              <a:rPr lang="en-US" sz="1100" baseline="0" dirty="0"/>
              <a:t> next few slides follow a calibration process using four selected videos.  You may choose different videos based on the needs of your audience.  There is a video bank available as well as an answer key to each of the calibrated videos.  Please use only these videos and share the calibrated scores after the participants have shared their scores.</a:t>
            </a:r>
          </a:p>
          <a:p>
            <a:pPr defTabSz="457200" eaLnBrk="1" hangingPunct="1">
              <a:lnSpc>
                <a:spcPct val="80000"/>
              </a:lnSpc>
              <a:spcBef>
                <a:spcPct val="0"/>
              </a:spcBef>
            </a:pPr>
            <a:r>
              <a:rPr lang="en-US" sz="1100" baseline="0" dirty="0"/>
              <a:t>Process:</a:t>
            </a:r>
          </a:p>
          <a:p>
            <a:pPr defTabSz="457200" eaLnBrk="1" hangingPunct="1">
              <a:lnSpc>
                <a:spcPct val="80000"/>
              </a:lnSpc>
              <a:spcBef>
                <a:spcPct val="0"/>
              </a:spcBef>
            </a:pPr>
            <a:r>
              <a:rPr lang="en-US" sz="1100" baseline="0" dirty="0"/>
              <a:t>Watch the video and take notes as needed</a:t>
            </a:r>
          </a:p>
          <a:p>
            <a:pPr defTabSz="457200" eaLnBrk="1" hangingPunct="1">
              <a:lnSpc>
                <a:spcPct val="80000"/>
              </a:lnSpc>
              <a:spcBef>
                <a:spcPct val="0"/>
              </a:spcBef>
            </a:pPr>
            <a:r>
              <a:rPr lang="en-US" sz="1100" baseline="0" dirty="0"/>
              <a:t>Each participant individually scores the selected standards</a:t>
            </a:r>
          </a:p>
          <a:p>
            <a:pPr defTabSz="457200" eaLnBrk="1" hangingPunct="1">
              <a:lnSpc>
                <a:spcPct val="80000"/>
              </a:lnSpc>
              <a:spcBef>
                <a:spcPct val="0"/>
              </a:spcBef>
            </a:pPr>
            <a:r>
              <a:rPr lang="en-US" sz="1100" baseline="0" dirty="0"/>
              <a:t>Small groups have the opportunity to dialogue about their selected scores</a:t>
            </a:r>
          </a:p>
          <a:p>
            <a:pPr defTabSz="457200" eaLnBrk="1" hangingPunct="1">
              <a:lnSpc>
                <a:spcPct val="80000"/>
              </a:lnSpc>
              <a:spcBef>
                <a:spcPct val="0"/>
              </a:spcBef>
            </a:pPr>
            <a:r>
              <a:rPr lang="en-US" sz="1100" baseline="0" dirty="0"/>
              <a:t>Whole group sharing of scores and evidence</a:t>
            </a:r>
          </a:p>
          <a:p>
            <a:pPr defTabSz="457200" eaLnBrk="1" hangingPunct="1">
              <a:lnSpc>
                <a:spcPct val="80000"/>
              </a:lnSpc>
              <a:spcBef>
                <a:spcPct val="0"/>
              </a:spcBef>
            </a:pPr>
            <a:r>
              <a:rPr lang="en-US" sz="1100" baseline="0" dirty="0"/>
              <a:t>Share the calibrated scores of the committee</a:t>
            </a:r>
          </a:p>
          <a:p>
            <a:pPr defTabSz="457200" eaLnBrk="1" hangingPunct="1">
              <a:lnSpc>
                <a:spcPct val="80000"/>
              </a:lnSpc>
              <a:spcBef>
                <a:spcPct val="0"/>
              </a:spcBef>
            </a:pPr>
            <a:r>
              <a:rPr lang="en-US" sz="1100" baseline="0" dirty="0"/>
              <a:t>Discuss evidence and possible feedback</a:t>
            </a: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16</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1129474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17</a:t>
            </a:fld>
            <a:endParaRPr lang="en-US"/>
          </a:p>
        </p:txBody>
      </p:sp>
    </p:spTree>
    <p:extLst>
      <p:ext uri="{BB962C8B-B14F-4D97-AF65-F5344CB8AC3E}">
        <p14:creationId xmlns:p14="http://schemas.microsoft.com/office/powerpoint/2010/main" val="1369401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18</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18</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2743506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19</a:t>
            </a:fld>
            <a:endParaRPr lang="en-US"/>
          </a:p>
        </p:txBody>
      </p:sp>
    </p:spTree>
    <p:extLst>
      <p:ext uri="{BB962C8B-B14F-4D97-AF65-F5344CB8AC3E}">
        <p14:creationId xmlns:p14="http://schemas.microsoft.com/office/powerpoint/2010/main" val="389612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2</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2</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27210502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20</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20</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37228733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21</a:t>
            </a:fld>
            <a:endParaRPr lang="en-US"/>
          </a:p>
        </p:txBody>
      </p:sp>
    </p:spTree>
    <p:extLst>
      <p:ext uri="{BB962C8B-B14F-4D97-AF65-F5344CB8AC3E}">
        <p14:creationId xmlns:p14="http://schemas.microsoft.com/office/powerpoint/2010/main" val="36064256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22</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22</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10908937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23</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r>
              <a:rPr lang="en-US" sz="1100" dirty="0"/>
              <a:t>Emphasize the importance of providing actionable feedback to support the teacher candidate’s growth.  Insert additional slides about feedback as time allows.</a:t>
            </a:r>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23</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36259493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24</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24</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16911717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25</a:t>
            </a:fld>
            <a:endParaRPr lang="en-US"/>
          </a:p>
        </p:txBody>
      </p:sp>
    </p:spTree>
    <p:extLst>
      <p:ext uri="{BB962C8B-B14F-4D97-AF65-F5344CB8AC3E}">
        <p14:creationId xmlns:p14="http://schemas.microsoft.com/office/powerpoint/2010/main" val="2555501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26</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26</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1784131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27</a:t>
            </a:fld>
            <a:endParaRPr lang="en-US"/>
          </a:p>
        </p:txBody>
      </p:sp>
    </p:spTree>
    <p:extLst>
      <p:ext uri="{BB962C8B-B14F-4D97-AF65-F5344CB8AC3E}">
        <p14:creationId xmlns:p14="http://schemas.microsoft.com/office/powerpoint/2010/main" val="23464482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28</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28</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41013653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29</a:t>
            </a:fld>
            <a:endParaRPr lang="en-US"/>
          </a:p>
        </p:txBody>
      </p:sp>
    </p:spTree>
    <p:extLst>
      <p:ext uri="{BB962C8B-B14F-4D97-AF65-F5344CB8AC3E}">
        <p14:creationId xmlns:p14="http://schemas.microsoft.com/office/powerpoint/2010/main" val="2414180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3</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r>
              <a:rPr lang="en-US" sz="1100" dirty="0"/>
              <a:t>The</a:t>
            </a:r>
            <a:r>
              <a:rPr lang="en-US" sz="1100" baseline="0" dirty="0"/>
              <a:t> nine standards will be scored by the cooperating teacher and university supervisor.</a:t>
            </a: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3</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21271358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30</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30</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27198145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31</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r>
              <a:rPr lang="en-US" sz="1100" dirty="0"/>
              <a:t>Emphasize the importance of providing actionable feedback to support the teacher candidate’s growth.  Insert additional slides about feedback as time allows.</a:t>
            </a:r>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31</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3123822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32</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32</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3291272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33</a:t>
            </a:fld>
            <a:endParaRPr lang="en-US"/>
          </a:p>
        </p:txBody>
      </p:sp>
    </p:spTree>
    <p:extLst>
      <p:ext uri="{BB962C8B-B14F-4D97-AF65-F5344CB8AC3E}">
        <p14:creationId xmlns:p14="http://schemas.microsoft.com/office/powerpoint/2010/main" val="10456437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34</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34</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28442146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35</a:t>
            </a:fld>
            <a:endParaRPr lang="en-US"/>
          </a:p>
        </p:txBody>
      </p:sp>
    </p:spTree>
    <p:extLst>
      <p:ext uri="{BB962C8B-B14F-4D97-AF65-F5344CB8AC3E}">
        <p14:creationId xmlns:p14="http://schemas.microsoft.com/office/powerpoint/2010/main" val="34428888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36</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36</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29752824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Video – 7</a:t>
            </a:r>
            <a:r>
              <a:rPr lang="en-US" baseline="30000" dirty="0"/>
              <a:t>th</a:t>
            </a:r>
            <a:r>
              <a:rPr lang="en-US" dirty="0"/>
              <a:t> Grade Social Studies</a:t>
            </a:r>
          </a:p>
          <a:p>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37</a:t>
            </a:fld>
            <a:endParaRPr lang="en-US"/>
          </a:p>
        </p:txBody>
      </p:sp>
    </p:spTree>
    <p:extLst>
      <p:ext uri="{BB962C8B-B14F-4D97-AF65-F5344CB8AC3E}">
        <p14:creationId xmlns:p14="http://schemas.microsoft.com/office/powerpoint/2010/main" val="15718679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38</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38</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35935625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39</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r>
              <a:rPr lang="en-US" sz="1100" dirty="0"/>
              <a:t>Emphasize the importance of providing actionable feedback to support the teacher candidate’s growth.  Insert additional slides about feedback as time allows.</a:t>
            </a:r>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39</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2377515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4</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r>
              <a:rPr lang="en-US" sz="1100" dirty="0"/>
              <a:t>The scoring scale remains the same, 0 – 4,</a:t>
            </a:r>
            <a:r>
              <a:rPr lang="en-US" sz="1100" baseline="0" dirty="0"/>
              <a:t> with a level 3 as the target by the end of the student teaching semester.</a:t>
            </a: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4</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3113153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40</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40</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39592805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41</a:t>
            </a:fld>
            <a:endParaRPr lang="en-US"/>
          </a:p>
        </p:txBody>
      </p:sp>
    </p:spTree>
    <p:extLst>
      <p:ext uri="{BB962C8B-B14F-4D97-AF65-F5344CB8AC3E}">
        <p14:creationId xmlns:p14="http://schemas.microsoft.com/office/powerpoint/2010/main" val="38424403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42</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42</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2142238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43</a:t>
            </a:fld>
            <a:endParaRPr lang="en-US"/>
          </a:p>
        </p:txBody>
      </p:sp>
    </p:spTree>
    <p:extLst>
      <p:ext uri="{BB962C8B-B14F-4D97-AF65-F5344CB8AC3E}">
        <p14:creationId xmlns:p14="http://schemas.microsoft.com/office/powerpoint/2010/main" val="32842465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44</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44</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36158479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Video – 2</a:t>
            </a:r>
            <a:r>
              <a:rPr lang="en-US" baseline="30000" dirty="0"/>
              <a:t>nd</a:t>
            </a:r>
            <a:r>
              <a:rPr lang="en-US" dirty="0"/>
              <a:t> Grade Reading</a:t>
            </a:r>
          </a:p>
          <a:p>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45</a:t>
            </a:fld>
            <a:endParaRPr lang="en-US"/>
          </a:p>
        </p:txBody>
      </p:sp>
    </p:spTree>
    <p:extLst>
      <p:ext uri="{BB962C8B-B14F-4D97-AF65-F5344CB8AC3E}">
        <p14:creationId xmlns:p14="http://schemas.microsoft.com/office/powerpoint/2010/main" val="12398255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46</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46</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160055260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47</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r>
              <a:rPr lang="en-US" sz="1100" dirty="0"/>
              <a:t>Emphasize the importance of providing actionable feedback to support the teacher candidate’s growth.  Insert additional slides about feedback as time allows.</a:t>
            </a:r>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47</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99303204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48</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48</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2622150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5</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r>
              <a:rPr lang="en-US" sz="1100" dirty="0"/>
              <a:t>Each EPP will determine what artifacts are required</a:t>
            </a:r>
            <a:r>
              <a:rPr lang="en-US" sz="1100" baseline="0" dirty="0"/>
              <a:t> for their institution to support scoring of the standards.</a:t>
            </a: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5</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130786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6</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r>
              <a:rPr lang="en-US" sz="1100" dirty="0"/>
              <a:t>Design a structure for participants to review the rubric standard by standard in preparation to score.</a:t>
            </a:r>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6</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956408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Grp="1" noChangeArrowheads="1"/>
          </p:cNvSpPr>
          <p:nvPr>
            <p:ph type="sldNum" sz="quarter" idx="5"/>
          </p:nvPr>
        </p:nvSpPr>
        <p:spPr>
          <a:ln/>
        </p:spPr>
        <p:txBody>
          <a:bodyPr/>
          <a:lstStyle/>
          <a:p>
            <a:fld id="{A945124E-BCA8-447C-AC24-8725E0BFE628}" type="slidenum">
              <a:rPr lang="en-US"/>
              <a:pPr/>
              <a:t>7</a:t>
            </a:fld>
            <a:endParaRPr lang="en-US"/>
          </a:p>
        </p:txBody>
      </p:sp>
      <p:sp>
        <p:nvSpPr>
          <p:cNvPr id="103426" name="Slide Image Placeholder 1"/>
          <p:cNvSpPr>
            <a:spLocks noGrp="1" noRot="1" noChangeAspec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Notes Placeholder 2"/>
          <p:cNvSpPr>
            <a:spLocks noGrp="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defTabSz="457200" eaLnBrk="1" hangingPunct="1">
              <a:lnSpc>
                <a:spcPct val="80000"/>
              </a:lnSpc>
              <a:spcBef>
                <a:spcPct val="0"/>
              </a:spcBef>
            </a:pPr>
            <a:r>
              <a:rPr lang="en-US" sz="1100" dirty="0"/>
              <a:t>Over</a:t>
            </a:r>
            <a:r>
              <a:rPr lang="en-US" sz="1100" baseline="0" dirty="0"/>
              <a:t> the next few slides, several scoring scenarios are provided.  There is also a one page scoring protocol that is a nice handout to provide when scoring.</a:t>
            </a:r>
            <a:endParaRPr lang="en-US" sz="1100" dirty="0"/>
          </a:p>
        </p:txBody>
      </p:sp>
      <p:sp>
        <p:nvSpPr>
          <p:cNvPr id="1034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457200"/>
            <a:fld id="{4DAA9480-D04D-44AF-8855-94A50DF8851D}" type="slidenum">
              <a:rPr kumimoji="0" lang="en-US" sz="1200">
                <a:latin typeface="Times New Roman" pitchFamily="-128" charset="0"/>
                <a:ea typeface="ＭＳ Ｐゴシック" pitchFamily="-128" charset="-128"/>
              </a:rPr>
              <a:pPr algn="r" defTabSz="457200"/>
              <a:t>7</a:t>
            </a:fld>
            <a:endParaRPr kumimoji="0" lang="en-US" sz="1200">
              <a:latin typeface="Times New Roman" pitchFamily="-128" charset="0"/>
              <a:ea typeface="ＭＳ Ｐゴシック" pitchFamily="-128" charset="-128"/>
            </a:endParaRPr>
          </a:p>
        </p:txBody>
      </p:sp>
    </p:spTree>
    <p:extLst>
      <p:ext uri="{BB962C8B-B14F-4D97-AF65-F5344CB8AC3E}">
        <p14:creationId xmlns:p14="http://schemas.microsoft.com/office/powerpoint/2010/main" val="2875376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a 3, because the majority of descriptors fall within a 3 level.</a:t>
            </a:r>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8</a:t>
            </a:fld>
            <a:endParaRPr lang="en-US"/>
          </a:p>
        </p:txBody>
      </p:sp>
    </p:spTree>
    <p:extLst>
      <p:ext uri="{BB962C8B-B14F-4D97-AF65-F5344CB8AC3E}">
        <p14:creationId xmlns:p14="http://schemas.microsoft.com/office/powerpoint/2010/main" val="4164380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a 2, because there is an even split between two adjacent levels and the protocol states this indicates the lower of the two scores.</a:t>
            </a:r>
            <a:endParaRPr lang="en-US" dirty="0"/>
          </a:p>
        </p:txBody>
      </p:sp>
      <p:sp>
        <p:nvSpPr>
          <p:cNvPr id="4" name="Slide Number Placeholder 3"/>
          <p:cNvSpPr>
            <a:spLocks noGrp="1"/>
          </p:cNvSpPr>
          <p:nvPr>
            <p:ph type="sldNum" sz="quarter" idx="10"/>
          </p:nvPr>
        </p:nvSpPr>
        <p:spPr/>
        <p:txBody>
          <a:bodyPr/>
          <a:lstStyle/>
          <a:p>
            <a:fld id="{C18D3496-E64D-4B3D-B3C8-3D319CA89595}" type="slidenum">
              <a:rPr lang="en-US" smtClean="0"/>
              <a:pPr/>
              <a:t>9</a:t>
            </a:fld>
            <a:endParaRPr lang="en-US"/>
          </a:p>
        </p:txBody>
      </p:sp>
    </p:spTree>
    <p:extLst>
      <p:ext uri="{BB962C8B-B14F-4D97-AF65-F5344CB8AC3E}">
        <p14:creationId xmlns:p14="http://schemas.microsoft.com/office/powerpoint/2010/main" val="1366625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Line 2"/>
          <p:cNvSpPr>
            <a:spLocks noChangeShapeType="1"/>
          </p:cNvSpPr>
          <p:nvPr/>
        </p:nvSpPr>
        <p:spPr bwMode="auto">
          <a:xfrm>
            <a:off x="2895600" y="4303713"/>
            <a:ext cx="3276600" cy="0"/>
          </a:xfrm>
          <a:prstGeom prst="line">
            <a:avLst/>
          </a:prstGeom>
          <a:noFill/>
          <a:ln w="38100">
            <a:solidFill>
              <a:schemeClr val="hlink"/>
            </a:solidFill>
            <a:round/>
            <a:headEnd/>
            <a:tailEnd/>
          </a:ln>
          <a:effectLst/>
        </p:spPr>
        <p:txBody>
          <a:bodyPr wrap="none" anchor="ctr"/>
          <a:lstStyle/>
          <a:p>
            <a:endParaRPr lang="en-US"/>
          </a:p>
        </p:txBody>
      </p:sp>
      <p:sp>
        <p:nvSpPr>
          <p:cNvPr id="30723" name="Rectangle 3"/>
          <p:cNvSpPr>
            <a:spLocks noGrp="1" noChangeArrowheads="1"/>
          </p:cNvSpPr>
          <p:nvPr>
            <p:ph type="ctrTitle"/>
          </p:nvPr>
        </p:nvSpPr>
        <p:spPr>
          <a:xfrm>
            <a:off x="685800" y="2286000"/>
            <a:ext cx="7772400" cy="1752600"/>
          </a:xfrm>
        </p:spPr>
        <p:txBody>
          <a:bodyPr anchor="t"/>
          <a:lstStyle>
            <a:lvl1pPr algn="ctr">
              <a:lnSpc>
                <a:spcPct val="90000"/>
              </a:lnSpc>
              <a:defRPr/>
            </a:lvl1pPr>
          </a:lstStyle>
          <a:p>
            <a:r>
              <a:rPr lang="en-US"/>
              <a:t>Click to edit Master title style</a:t>
            </a:r>
          </a:p>
        </p:txBody>
      </p:sp>
      <p:sp>
        <p:nvSpPr>
          <p:cNvPr id="30724" name="Rectangle 4"/>
          <p:cNvSpPr>
            <a:spLocks noGrp="1" noChangeArrowheads="1"/>
          </p:cNvSpPr>
          <p:nvPr>
            <p:ph type="subTitle" idx="1"/>
          </p:nvPr>
        </p:nvSpPr>
        <p:spPr>
          <a:xfrm>
            <a:off x="1371600" y="4495800"/>
            <a:ext cx="6400800" cy="1524000"/>
          </a:xfrm>
        </p:spPr>
        <p:txBody>
          <a:bodyPr anchor="ctr"/>
          <a:lstStyle>
            <a:lvl1pPr marL="0" indent="0" algn="ctr">
              <a:lnSpc>
                <a:spcPct val="80000"/>
              </a:lnSpc>
              <a:buFont typeface="Wingdings" pitchFamily="-128" charset="2"/>
              <a:buNone/>
              <a:defRPr sz="2400">
                <a:solidFill>
                  <a:schemeClr val="tx2"/>
                </a:solidFill>
              </a:defRPr>
            </a:lvl1pPr>
          </a:lstStyle>
          <a:p>
            <a:r>
              <a:rPr lang="en-US"/>
              <a:t>Click to edit Master subtitle style</a:t>
            </a:r>
          </a:p>
        </p:txBody>
      </p:sp>
      <p:sp>
        <p:nvSpPr>
          <p:cNvPr id="30725" name="Rectangle 5"/>
          <p:cNvSpPr>
            <a:spLocks noChangeArrowheads="1"/>
          </p:cNvSpPr>
          <p:nvPr/>
        </p:nvSpPr>
        <p:spPr bwMode="auto">
          <a:xfrm>
            <a:off x="0" y="1066800"/>
            <a:ext cx="8686800" cy="5334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grpSp>
        <p:nvGrpSpPr>
          <p:cNvPr id="30726" name="Group 6"/>
          <p:cNvGrpSpPr>
            <a:grpSpLocks/>
          </p:cNvGrpSpPr>
          <p:nvPr/>
        </p:nvGrpSpPr>
        <p:grpSpPr bwMode="auto">
          <a:xfrm>
            <a:off x="533400" y="0"/>
            <a:ext cx="3276600" cy="2133600"/>
            <a:chOff x="336" y="0"/>
            <a:chExt cx="2064" cy="1344"/>
          </a:xfrm>
        </p:grpSpPr>
        <p:sp>
          <p:nvSpPr>
            <p:cNvPr id="30727" name="Rectangle 7"/>
            <p:cNvSpPr>
              <a:spLocks noChangeArrowheads="1"/>
            </p:cNvSpPr>
            <p:nvPr/>
          </p:nvSpPr>
          <p:spPr bwMode="auto">
            <a:xfrm>
              <a:off x="1008" y="672"/>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28" name="Rectangle 8"/>
            <p:cNvSpPr>
              <a:spLocks noChangeArrowheads="1"/>
            </p:cNvSpPr>
            <p:nvPr/>
          </p:nvSpPr>
          <p:spPr bwMode="auto">
            <a:xfrm>
              <a:off x="1344" y="1008"/>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29" name="Rectangle 9"/>
            <p:cNvSpPr>
              <a:spLocks noChangeArrowheads="1"/>
            </p:cNvSpPr>
            <p:nvPr/>
          </p:nvSpPr>
          <p:spPr bwMode="auto">
            <a:xfrm>
              <a:off x="1728" y="336"/>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30" name="Rectangle 10"/>
            <p:cNvSpPr>
              <a:spLocks noChangeArrowheads="1"/>
            </p:cNvSpPr>
            <p:nvPr/>
          </p:nvSpPr>
          <p:spPr bwMode="auto">
            <a:xfrm>
              <a:off x="2064" y="672"/>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31" name="Rectangle 11"/>
            <p:cNvSpPr>
              <a:spLocks noChangeArrowheads="1"/>
            </p:cNvSpPr>
            <p:nvPr/>
          </p:nvSpPr>
          <p:spPr bwMode="auto">
            <a:xfrm>
              <a:off x="672" y="336"/>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32" name="Rectangle 12"/>
            <p:cNvSpPr>
              <a:spLocks noChangeArrowheads="1"/>
            </p:cNvSpPr>
            <p:nvPr/>
          </p:nvSpPr>
          <p:spPr bwMode="auto">
            <a:xfrm>
              <a:off x="336" y="0"/>
              <a:ext cx="336" cy="336"/>
            </a:xfrm>
            <a:prstGeom prst="rect">
              <a:avLst/>
            </a:prstGeom>
            <a:noFill/>
            <a:ln w="57150">
              <a:solidFill>
                <a:schemeClr val="hlink"/>
              </a:solidFill>
              <a:miter lim="800000"/>
              <a:headEnd/>
              <a:tailEnd/>
            </a:ln>
            <a:effectLst/>
          </p:spPr>
          <p:txBody>
            <a:bodyPr wrap="none" anchor="ctr"/>
            <a:lstStyle/>
            <a:p>
              <a:endParaRPr lang="en-US"/>
            </a:p>
          </p:txBody>
        </p:sp>
      </p:grpSp>
      <p:grpSp>
        <p:nvGrpSpPr>
          <p:cNvPr id="30733" name="Group 13"/>
          <p:cNvGrpSpPr>
            <a:grpSpLocks/>
          </p:cNvGrpSpPr>
          <p:nvPr/>
        </p:nvGrpSpPr>
        <p:grpSpPr bwMode="auto">
          <a:xfrm>
            <a:off x="533400" y="0"/>
            <a:ext cx="3276600" cy="2133600"/>
            <a:chOff x="2736" y="96"/>
            <a:chExt cx="2064" cy="1344"/>
          </a:xfrm>
        </p:grpSpPr>
        <p:sp>
          <p:nvSpPr>
            <p:cNvPr id="30734" name="Rectangle 14"/>
            <p:cNvSpPr>
              <a:spLocks noChangeArrowheads="1"/>
            </p:cNvSpPr>
            <p:nvPr/>
          </p:nvSpPr>
          <p:spPr bwMode="auto">
            <a:xfrm>
              <a:off x="3408" y="768"/>
              <a:ext cx="336" cy="336"/>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30735" name="Rectangle 15"/>
            <p:cNvSpPr>
              <a:spLocks noChangeArrowheads="1"/>
            </p:cNvSpPr>
            <p:nvPr/>
          </p:nvSpPr>
          <p:spPr bwMode="auto">
            <a:xfrm>
              <a:off x="3744" y="1104"/>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30736" name="Rectangle 16"/>
            <p:cNvSpPr>
              <a:spLocks noChangeArrowheads="1"/>
            </p:cNvSpPr>
            <p:nvPr/>
          </p:nvSpPr>
          <p:spPr bwMode="auto">
            <a:xfrm>
              <a:off x="4128" y="432"/>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30737" name="Rectangle 17"/>
            <p:cNvSpPr>
              <a:spLocks noChangeArrowheads="1"/>
            </p:cNvSpPr>
            <p:nvPr/>
          </p:nvSpPr>
          <p:spPr bwMode="auto">
            <a:xfrm>
              <a:off x="4464" y="768"/>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sp>
          <p:nvSpPr>
            <p:cNvPr id="30738" name="Rectangle 18"/>
            <p:cNvSpPr>
              <a:spLocks noChangeArrowheads="1"/>
            </p:cNvSpPr>
            <p:nvPr/>
          </p:nvSpPr>
          <p:spPr bwMode="auto">
            <a:xfrm>
              <a:off x="3072" y="432"/>
              <a:ext cx="336" cy="336"/>
            </a:xfrm>
            <a:prstGeom prst="rect">
              <a:avLst/>
            </a:prstGeom>
            <a:solidFill>
              <a:schemeClr val="tx2"/>
            </a:solidFill>
            <a:ln w="57150">
              <a:solidFill>
                <a:schemeClr val="hlink"/>
              </a:solidFill>
              <a:miter lim="800000"/>
              <a:headEnd/>
              <a:tailEnd/>
            </a:ln>
            <a:effectLst/>
          </p:spPr>
          <p:txBody>
            <a:bodyPr wrap="none" anchor="ctr"/>
            <a:lstStyle/>
            <a:p>
              <a:endParaRPr lang="en-US"/>
            </a:p>
          </p:txBody>
        </p:sp>
        <p:sp>
          <p:nvSpPr>
            <p:cNvPr id="30739" name="Rectangle 19"/>
            <p:cNvSpPr>
              <a:spLocks noChangeArrowheads="1"/>
            </p:cNvSpPr>
            <p:nvPr/>
          </p:nvSpPr>
          <p:spPr bwMode="auto">
            <a:xfrm>
              <a:off x="2736" y="96"/>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
        <p:nvSpPr>
          <p:cNvPr id="30740" name="Rectangle 20"/>
          <p:cNvSpPr>
            <a:spLocks noChangeArrowheads="1"/>
          </p:cNvSpPr>
          <p:nvPr/>
        </p:nvSpPr>
        <p:spPr bwMode="auto">
          <a:xfrm>
            <a:off x="4114800" y="4191000"/>
            <a:ext cx="211138" cy="211138"/>
          </a:xfrm>
          <a:prstGeom prst="rect">
            <a:avLst/>
          </a:prstGeom>
          <a:solidFill>
            <a:schemeClr val="accent2"/>
          </a:solidFill>
          <a:ln w="28575">
            <a:solidFill>
              <a:schemeClr val="hlink"/>
            </a:solidFill>
            <a:miter lim="800000"/>
            <a:headEnd/>
            <a:tailEnd/>
          </a:ln>
          <a:effectLst/>
        </p:spPr>
        <p:txBody>
          <a:bodyPr wrap="none" anchor="ctr"/>
          <a:lstStyle/>
          <a:p>
            <a:pPr algn="ctr"/>
            <a:endParaRPr lang="en-US">
              <a:latin typeface="Arial" charset="0"/>
            </a:endParaRPr>
          </a:p>
        </p:txBody>
      </p:sp>
      <p:sp>
        <p:nvSpPr>
          <p:cNvPr id="30741" name="Rectangle 21"/>
          <p:cNvSpPr>
            <a:spLocks noChangeArrowheads="1"/>
          </p:cNvSpPr>
          <p:nvPr/>
        </p:nvSpPr>
        <p:spPr bwMode="auto">
          <a:xfrm>
            <a:off x="4419600" y="4191000"/>
            <a:ext cx="211138" cy="211138"/>
          </a:xfrm>
          <a:prstGeom prst="rect">
            <a:avLst/>
          </a:prstGeom>
          <a:solidFill>
            <a:schemeClr val="bg2"/>
          </a:solidFill>
          <a:ln w="28575">
            <a:solidFill>
              <a:schemeClr val="hlink"/>
            </a:solidFill>
            <a:miter lim="800000"/>
            <a:headEnd/>
            <a:tailEnd/>
          </a:ln>
          <a:effectLst/>
        </p:spPr>
        <p:txBody>
          <a:bodyPr wrap="none" anchor="ctr"/>
          <a:lstStyle/>
          <a:p>
            <a:pPr algn="ctr"/>
            <a:endParaRPr lang="en-US">
              <a:latin typeface="Arial" charset="0"/>
            </a:endParaRPr>
          </a:p>
        </p:txBody>
      </p:sp>
      <p:sp>
        <p:nvSpPr>
          <p:cNvPr id="30742" name="Rectangle 22"/>
          <p:cNvSpPr>
            <a:spLocks noChangeArrowheads="1"/>
          </p:cNvSpPr>
          <p:nvPr/>
        </p:nvSpPr>
        <p:spPr bwMode="auto">
          <a:xfrm>
            <a:off x="4724400" y="4191000"/>
            <a:ext cx="211138" cy="211138"/>
          </a:xfrm>
          <a:prstGeom prst="rect">
            <a:avLst/>
          </a:prstGeom>
          <a:solidFill>
            <a:schemeClr val="accent1"/>
          </a:solidFill>
          <a:ln w="28575">
            <a:solidFill>
              <a:schemeClr val="hlink"/>
            </a:solidFill>
            <a:miter lim="800000"/>
            <a:headEnd/>
            <a:tailEnd/>
          </a:ln>
          <a:effectLst/>
        </p:spPr>
        <p:txBody>
          <a:bodyPr wrap="none" anchor="ctr"/>
          <a:lstStyle/>
          <a:p>
            <a:pPr algn="ctr"/>
            <a:endParaRPr lang="en-US">
              <a:latin typeface="Arial" charset="0"/>
            </a:endParaRPr>
          </a:p>
        </p:txBody>
      </p:sp>
      <p:sp>
        <p:nvSpPr>
          <p:cNvPr id="30743" name="Rectangle 23"/>
          <p:cNvSpPr>
            <a:spLocks noGrp="1" noChangeArrowheads="1"/>
          </p:cNvSpPr>
          <p:nvPr>
            <p:ph type="dt" sz="half" idx="2"/>
          </p:nvPr>
        </p:nvSpPr>
        <p:spPr/>
        <p:txBody>
          <a:bodyPr/>
          <a:lstStyle>
            <a:lvl1pPr>
              <a:defRPr/>
            </a:lvl1pPr>
          </a:lstStyle>
          <a:p>
            <a:endParaRPr lang="en-US"/>
          </a:p>
        </p:txBody>
      </p:sp>
      <p:sp>
        <p:nvSpPr>
          <p:cNvPr id="30744" name="Rectangle 24"/>
          <p:cNvSpPr>
            <a:spLocks noGrp="1" noChangeArrowheads="1"/>
          </p:cNvSpPr>
          <p:nvPr>
            <p:ph type="ftr" sz="quarter" idx="3"/>
          </p:nvPr>
        </p:nvSpPr>
        <p:spPr/>
        <p:txBody>
          <a:bodyPr/>
          <a:lstStyle>
            <a:lvl1pPr>
              <a:defRPr/>
            </a:lvl1pPr>
          </a:lstStyle>
          <a:p>
            <a:endParaRPr lang="en-US"/>
          </a:p>
        </p:txBody>
      </p:sp>
      <p:sp>
        <p:nvSpPr>
          <p:cNvPr id="30745" name="Rectangle 25"/>
          <p:cNvSpPr>
            <a:spLocks noGrp="1" noChangeArrowheads="1"/>
          </p:cNvSpPr>
          <p:nvPr>
            <p:ph type="sldNum" sz="quarter" idx="4"/>
          </p:nvPr>
        </p:nvSpPr>
        <p:spPr/>
        <p:txBody>
          <a:bodyPr/>
          <a:lstStyle>
            <a:lvl1pPr>
              <a:defRPr sz="3200">
                <a:latin typeface="+mn-lt"/>
              </a:defRPr>
            </a:lvl1pPr>
          </a:lstStyle>
          <a:p>
            <a:fld id="{0630F9A2-7F40-41F6-8B9A-E2E7567DE8F8}"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0733"/>
                                        </p:tgtEl>
                                        <p:attrNameLst>
                                          <p:attrName>style.visibility</p:attrName>
                                        </p:attrNameLst>
                                      </p:cBhvr>
                                      <p:to>
                                        <p:strVal val="visible"/>
                                      </p:to>
                                    </p:set>
                                    <p:animEffect transition="in" filter="wipe(right)">
                                      <p:cBhvr>
                                        <p:cTn id="7" dur="500"/>
                                        <p:tgtEl>
                                          <p:spTgt spid="30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55E78D-E274-44DF-A6D2-1466DDC0A0D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219200"/>
            <a:ext cx="177165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95400" y="1219200"/>
            <a:ext cx="516255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FCE8A0-4E09-4D83-85D1-F644CE46920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589669-8ED0-46D2-909A-4B5507E5DFD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B8351E-1AAC-45F5-9D4D-8AE9299CCC9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2819400"/>
            <a:ext cx="34671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2819400"/>
            <a:ext cx="34671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CA9C202-4464-477C-B5A9-1D1FDDBC7EB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48F575B-14B1-4524-AB0F-AD1377ACB0F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7396F8-4C0B-44D1-9E8C-10858C75068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7C344A4-74FA-41BD-AA0B-5753BA9BC92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E80D4F-3469-4E0D-A56F-F4172A05349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F51BE8-80D3-4DE1-8959-EAF24718AE8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1295400" y="2819400"/>
            <a:ext cx="70866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699" name="Rectangle 3"/>
          <p:cNvSpPr>
            <a:spLocks noChangeArrowheads="1"/>
          </p:cNvSpPr>
          <p:nvPr/>
        </p:nvSpPr>
        <p:spPr bwMode="auto">
          <a:xfrm>
            <a:off x="0" y="2286000"/>
            <a:ext cx="533400" cy="5334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0" name="Rectangle 4"/>
          <p:cNvSpPr>
            <a:spLocks noChangeArrowheads="1"/>
          </p:cNvSpPr>
          <p:nvPr/>
        </p:nvSpPr>
        <p:spPr bwMode="auto">
          <a:xfrm>
            <a:off x="533400" y="2819400"/>
            <a:ext cx="533400" cy="5334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1" name="Rectangle 5"/>
          <p:cNvSpPr>
            <a:spLocks noChangeArrowheads="1"/>
          </p:cNvSpPr>
          <p:nvPr/>
        </p:nvSpPr>
        <p:spPr bwMode="auto">
          <a:xfrm>
            <a:off x="1981200" y="533400"/>
            <a:ext cx="381000" cy="3810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2" name="Rectangle 6"/>
          <p:cNvSpPr>
            <a:spLocks noChangeArrowheads="1"/>
          </p:cNvSpPr>
          <p:nvPr/>
        </p:nvSpPr>
        <p:spPr bwMode="auto">
          <a:xfrm>
            <a:off x="762000" y="1066800"/>
            <a:ext cx="381000" cy="3810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3" name="Rectangle 7"/>
          <p:cNvSpPr>
            <a:spLocks noChangeArrowheads="1"/>
          </p:cNvSpPr>
          <p:nvPr/>
        </p:nvSpPr>
        <p:spPr bwMode="auto">
          <a:xfrm>
            <a:off x="1143000" y="685800"/>
            <a:ext cx="381000" cy="3810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4" name="Rectangle 8"/>
          <p:cNvSpPr>
            <a:spLocks noChangeArrowheads="1"/>
          </p:cNvSpPr>
          <p:nvPr/>
        </p:nvSpPr>
        <p:spPr bwMode="auto">
          <a:xfrm>
            <a:off x="2362200" y="152400"/>
            <a:ext cx="381000" cy="3810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5" name="Rectangle 9"/>
          <p:cNvSpPr>
            <a:spLocks noChangeArrowheads="1"/>
          </p:cNvSpPr>
          <p:nvPr/>
        </p:nvSpPr>
        <p:spPr bwMode="auto">
          <a:xfrm>
            <a:off x="0" y="755650"/>
            <a:ext cx="5867400" cy="76200"/>
          </a:xfrm>
          <a:prstGeom prst="rect">
            <a:avLst/>
          </a:prstGeom>
          <a:noFill/>
          <a:ln w="57150">
            <a:solidFill>
              <a:schemeClr val="hlink"/>
            </a:solidFill>
            <a:miter lim="800000"/>
            <a:headEnd/>
            <a:tailEnd/>
          </a:ln>
          <a:effectLst/>
        </p:spPr>
        <p:txBody>
          <a:bodyPr wrap="none" anchor="ctr"/>
          <a:lstStyle/>
          <a:p>
            <a:pPr algn="ctr"/>
            <a:endParaRPr lang="en-US">
              <a:latin typeface="Arial" charset="0"/>
            </a:endParaRPr>
          </a:p>
        </p:txBody>
      </p:sp>
      <p:sp>
        <p:nvSpPr>
          <p:cNvPr id="29706" name="Rectangle 10"/>
          <p:cNvSpPr>
            <a:spLocks noChangeArrowheads="1"/>
          </p:cNvSpPr>
          <p:nvPr/>
        </p:nvSpPr>
        <p:spPr bwMode="auto">
          <a:xfrm>
            <a:off x="5715000" y="609600"/>
            <a:ext cx="304800" cy="304800"/>
          </a:xfrm>
          <a:prstGeom prst="rect">
            <a:avLst/>
          </a:prstGeom>
          <a:solidFill>
            <a:schemeClr val="accent2"/>
          </a:solidFill>
          <a:ln w="57150">
            <a:solidFill>
              <a:schemeClr val="hlink"/>
            </a:solidFill>
            <a:miter lim="800000"/>
            <a:headEnd/>
            <a:tailEnd/>
          </a:ln>
          <a:effectLst/>
        </p:spPr>
        <p:txBody>
          <a:bodyPr wrap="none" anchor="ctr"/>
          <a:lstStyle/>
          <a:p>
            <a:pPr algn="ctr"/>
            <a:endParaRPr lang="en-US">
              <a:latin typeface="Arial" charset="0"/>
            </a:endParaRPr>
          </a:p>
        </p:txBody>
      </p:sp>
      <p:sp>
        <p:nvSpPr>
          <p:cNvPr id="29707" name="Rectangle 11"/>
          <p:cNvSpPr>
            <a:spLocks noChangeArrowheads="1"/>
          </p:cNvSpPr>
          <p:nvPr/>
        </p:nvSpPr>
        <p:spPr bwMode="auto">
          <a:xfrm>
            <a:off x="5562600" y="457200"/>
            <a:ext cx="304800" cy="304800"/>
          </a:xfrm>
          <a:prstGeom prst="rect">
            <a:avLst/>
          </a:prstGeom>
          <a:solidFill>
            <a:schemeClr val="accent1"/>
          </a:solidFill>
          <a:ln w="57150">
            <a:solidFill>
              <a:schemeClr val="hlink"/>
            </a:solidFill>
            <a:miter lim="800000"/>
            <a:headEnd/>
            <a:tailEnd/>
          </a:ln>
          <a:effectLst/>
        </p:spPr>
        <p:txBody>
          <a:bodyPr wrap="none" anchor="ctr"/>
          <a:lstStyle/>
          <a:p>
            <a:pPr algn="ctr"/>
            <a:endParaRPr lang="en-US">
              <a:latin typeface="Arial" charset="0"/>
            </a:endParaRPr>
          </a:p>
        </p:txBody>
      </p:sp>
      <p:sp>
        <p:nvSpPr>
          <p:cNvPr id="29708" name="Rectangle 12"/>
          <p:cNvSpPr>
            <a:spLocks noChangeArrowheads="1"/>
          </p:cNvSpPr>
          <p:nvPr/>
        </p:nvSpPr>
        <p:spPr bwMode="auto">
          <a:xfrm>
            <a:off x="8458200" y="3962400"/>
            <a:ext cx="381000" cy="381000"/>
          </a:xfrm>
          <a:prstGeom prst="rect">
            <a:avLst/>
          </a:prstGeom>
          <a:solidFill>
            <a:schemeClr val="accent2"/>
          </a:solidFill>
          <a:ln w="57150">
            <a:solidFill>
              <a:schemeClr val="hlink"/>
            </a:solidFill>
            <a:miter lim="800000"/>
            <a:headEnd/>
            <a:tailEnd/>
          </a:ln>
          <a:effectLst/>
        </p:spPr>
        <p:txBody>
          <a:bodyPr wrap="none" anchor="ctr"/>
          <a:lstStyle/>
          <a:p>
            <a:pPr algn="ctr"/>
            <a:endParaRPr lang="en-US">
              <a:latin typeface="Arial" charset="0"/>
            </a:endParaRPr>
          </a:p>
        </p:txBody>
      </p:sp>
      <p:sp>
        <p:nvSpPr>
          <p:cNvPr id="29709" name="Rectangle 13"/>
          <p:cNvSpPr>
            <a:spLocks noChangeArrowheads="1"/>
          </p:cNvSpPr>
          <p:nvPr/>
        </p:nvSpPr>
        <p:spPr bwMode="auto">
          <a:xfrm>
            <a:off x="8686800" y="3657600"/>
            <a:ext cx="381000" cy="381000"/>
          </a:xfrm>
          <a:prstGeom prst="rect">
            <a:avLst/>
          </a:prstGeom>
          <a:solidFill>
            <a:schemeClr val="bg2"/>
          </a:solidFill>
          <a:ln w="57150">
            <a:solidFill>
              <a:schemeClr val="hlink"/>
            </a:solidFill>
            <a:miter lim="800000"/>
            <a:headEnd/>
            <a:tailEnd/>
          </a:ln>
          <a:effectLst/>
        </p:spPr>
        <p:txBody>
          <a:bodyPr wrap="none" anchor="ctr"/>
          <a:lstStyle/>
          <a:p>
            <a:pPr algn="ctr"/>
            <a:endParaRPr lang="en-US">
              <a:latin typeface="Arial" charset="0"/>
            </a:endParaRPr>
          </a:p>
        </p:txBody>
      </p:sp>
      <p:grpSp>
        <p:nvGrpSpPr>
          <p:cNvPr id="29710" name="Group 14"/>
          <p:cNvGrpSpPr>
            <a:grpSpLocks/>
          </p:cNvGrpSpPr>
          <p:nvPr/>
        </p:nvGrpSpPr>
        <p:grpSpPr bwMode="auto">
          <a:xfrm>
            <a:off x="0" y="2286000"/>
            <a:ext cx="1066800" cy="1066800"/>
            <a:chOff x="0" y="2496"/>
            <a:chExt cx="672" cy="672"/>
          </a:xfrm>
        </p:grpSpPr>
        <p:sp>
          <p:nvSpPr>
            <p:cNvPr id="29711" name="Rectangle 15"/>
            <p:cNvSpPr>
              <a:spLocks noChangeArrowheads="1"/>
            </p:cNvSpPr>
            <p:nvPr/>
          </p:nvSpPr>
          <p:spPr bwMode="auto">
            <a:xfrm>
              <a:off x="0" y="2496"/>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29712" name="Rectangle 16"/>
            <p:cNvSpPr>
              <a:spLocks noChangeArrowheads="1"/>
            </p:cNvSpPr>
            <p:nvPr/>
          </p:nvSpPr>
          <p:spPr bwMode="auto">
            <a:xfrm>
              <a:off x="336" y="2832"/>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
        <p:nvSpPr>
          <p:cNvPr id="29713" name="Rectangle 17"/>
          <p:cNvSpPr>
            <a:spLocks noGrp="1" noChangeArrowheads="1"/>
          </p:cNvSpPr>
          <p:nvPr>
            <p:ph type="title"/>
          </p:nvPr>
        </p:nvSpPr>
        <p:spPr bwMode="auto">
          <a:xfrm>
            <a:off x="1295400" y="12192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9714" name="Rectangle 18"/>
          <p:cNvSpPr>
            <a:spLocks noGrp="1" noChangeArrowheads="1"/>
          </p:cNvSpPr>
          <p:nvPr>
            <p:ph type="dt" sz="half" idx="2"/>
          </p:nvPr>
        </p:nvSpPr>
        <p:spPr bwMode="auto">
          <a:xfrm>
            <a:off x="6553200" y="6507163"/>
            <a:ext cx="18288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kumimoji="0" sz="1200">
                <a:solidFill>
                  <a:schemeClr val="folHlink"/>
                </a:solidFill>
              </a:defRPr>
            </a:lvl1pPr>
          </a:lstStyle>
          <a:p>
            <a:endParaRPr lang="en-US"/>
          </a:p>
        </p:txBody>
      </p:sp>
      <p:sp>
        <p:nvSpPr>
          <p:cNvPr id="29715" name="Rectangle 19"/>
          <p:cNvSpPr>
            <a:spLocks noGrp="1" noChangeArrowheads="1"/>
          </p:cNvSpPr>
          <p:nvPr>
            <p:ph type="ftr" sz="quarter" idx="3"/>
          </p:nvPr>
        </p:nvSpPr>
        <p:spPr bwMode="auto">
          <a:xfrm>
            <a:off x="1295400" y="6507163"/>
            <a:ext cx="28956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kumimoji="0" sz="1200">
                <a:solidFill>
                  <a:schemeClr val="folHlink"/>
                </a:solidFill>
              </a:defRPr>
            </a:lvl1pPr>
          </a:lstStyle>
          <a:p>
            <a:endParaRPr lang="en-US"/>
          </a:p>
        </p:txBody>
      </p:sp>
      <p:sp>
        <p:nvSpPr>
          <p:cNvPr id="29716" name="Rectangle 20"/>
          <p:cNvSpPr>
            <a:spLocks noGrp="1" noChangeArrowheads="1"/>
          </p:cNvSpPr>
          <p:nvPr>
            <p:ph type="sldNum" sz="quarter" idx="4"/>
          </p:nvPr>
        </p:nvSpPr>
        <p:spPr bwMode="auto">
          <a:xfrm>
            <a:off x="5791200" y="6172200"/>
            <a:ext cx="762000" cy="609600"/>
          </a:xfrm>
          <a:prstGeom prst="rect">
            <a:avLst/>
          </a:prstGeom>
          <a:solidFill>
            <a:schemeClr val="accent1"/>
          </a:solidFill>
          <a:ln w="57150">
            <a:solidFill>
              <a:schemeClr val="hlink"/>
            </a:solidFill>
            <a:miter lim="800000"/>
            <a:headEnd/>
            <a:tailEnd/>
          </a:ln>
          <a:effectLst/>
        </p:spPr>
        <p:txBody>
          <a:bodyPr vert="horz" wrap="square" lIns="91440" tIns="45720" rIns="91440" bIns="45720" numCol="1" anchor="ctr" anchorCtr="0" compatLnSpc="1">
            <a:prstTxWarp prst="textNoShape">
              <a:avLst/>
            </a:prstTxWarp>
          </a:bodyPr>
          <a:lstStyle>
            <a:lvl1pPr algn="ctr">
              <a:defRPr kumimoji="0" sz="2800" b="1">
                <a:solidFill>
                  <a:schemeClr val="bg1"/>
                </a:solidFill>
                <a:latin typeface="Arial" charset="0"/>
              </a:defRPr>
            </a:lvl1pPr>
          </a:lstStyle>
          <a:p>
            <a:fld id="{4210A28C-5C9D-4A5F-A640-D352C91E3022}" type="slidenum">
              <a:rPr lang="en-US"/>
              <a:pPr/>
              <a:t>‹#›</a:t>
            </a:fld>
            <a:endParaRPr lang="en-US"/>
          </a:p>
        </p:txBody>
      </p:sp>
      <p:grpSp>
        <p:nvGrpSpPr>
          <p:cNvPr id="29717" name="Group 21"/>
          <p:cNvGrpSpPr>
            <a:grpSpLocks/>
          </p:cNvGrpSpPr>
          <p:nvPr/>
        </p:nvGrpSpPr>
        <p:grpSpPr bwMode="auto">
          <a:xfrm>
            <a:off x="762000" y="152400"/>
            <a:ext cx="1981200" cy="1295400"/>
            <a:chOff x="3888" y="96"/>
            <a:chExt cx="1248" cy="816"/>
          </a:xfrm>
        </p:grpSpPr>
        <p:sp>
          <p:nvSpPr>
            <p:cNvPr id="29718" name="Rectangle 22"/>
            <p:cNvSpPr>
              <a:spLocks noChangeArrowheads="1"/>
            </p:cNvSpPr>
            <p:nvPr/>
          </p:nvSpPr>
          <p:spPr bwMode="auto">
            <a:xfrm>
              <a:off x="4656" y="336"/>
              <a:ext cx="240" cy="240"/>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29719" name="Rectangle 23"/>
            <p:cNvSpPr>
              <a:spLocks noChangeArrowheads="1"/>
            </p:cNvSpPr>
            <p:nvPr/>
          </p:nvSpPr>
          <p:spPr bwMode="auto">
            <a:xfrm>
              <a:off x="3888" y="672"/>
              <a:ext cx="240" cy="240"/>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29720" name="Rectangle 24"/>
            <p:cNvSpPr>
              <a:spLocks noChangeArrowheads="1"/>
            </p:cNvSpPr>
            <p:nvPr/>
          </p:nvSpPr>
          <p:spPr bwMode="auto">
            <a:xfrm>
              <a:off x="4128" y="432"/>
              <a:ext cx="240" cy="240"/>
            </a:xfrm>
            <a:prstGeom prst="rect">
              <a:avLst/>
            </a:prstGeom>
            <a:solidFill>
              <a:schemeClr val="tx2"/>
            </a:solidFill>
            <a:ln w="57150">
              <a:solidFill>
                <a:schemeClr val="hlink"/>
              </a:solidFill>
              <a:miter lim="800000"/>
              <a:headEnd/>
              <a:tailEnd/>
            </a:ln>
            <a:effectLst/>
          </p:spPr>
          <p:txBody>
            <a:bodyPr wrap="none" anchor="ctr"/>
            <a:lstStyle/>
            <a:p>
              <a:endParaRPr lang="en-US"/>
            </a:p>
          </p:txBody>
        </p:sp>
        <p:sp>
          <p:nvSpPr>
            <p:cNvPr id="29721" name="Rectangle 25"/>
            <p:cNvSpPr>
              <a:spLocks noChangeArrowheads="1"/>
            </p:cNvSpPr>
            <p:nvPr/>
          </p:nvSpPr>
          <p:spPr bwMode="auto">
            <a:xfrm>
              <a:off x="4896" y="96"/>
              <a:ext cx="240" cy="240"/>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9717"/>
                                        </p:tgtEl>
                                        <p:attrNameLst>
                                          <p:attrName>style.visibility</p:attrName>
                                        </p:attrNameLst>
                                      </p:cBhvr>
                                      <p:to>
                                        <p:strVal val="visible"/>
                                      </p:to>
                                    </p:set>
                                    <p:animEffect transition="in" filter="wipe(up)">
                                      <p:cBhvr>
                                        <p:cTn id="7" dur="500"/>
                                        <p:tgtEl>
                                          <p:spTgt spid="2971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9710"/>
                                        </p:tgtEl>
                                        <p:attrNameLst>
                                          <p:attrName>style.visibility</p:attrName>
                                        </p:attrNameLst>
                                      </p:cBhvr>
                                      <p:to>
                                        <p:strVal val="visible"/>
                                      </p:to>
                                    </p:set>
                                    <p:animEffect transition="in" filter="wipe(up)">
                                      <p:cBhvr>
                                        <p:cTn id="11" dur="5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p:titleStyle>
    <p:bodyStyle>
      <a:lvl1pPr marL="342900" indent="-342900" algn="l" rtl="0" fontAlgn="base">
        <a:spcBef>
          <a:spcPct val="20000"/>
        </a:spcBef>
        <a:spcAft>
          <a:spcPct val="0"/>
        </a:spcAft>
        <a:buClr>
          <a:schemeClr val="accent2"/>
        </a:buClr>
        <a:buSzPct val="75000"/>
        <a:buFont typeface="Wingdings" pitchFamily="-128"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Font typeface="Wingdings" pitchFamily="-128" charset="2"/>
        <a:buChar char="n"/>
        <a:defRPr sz="2400">
          <a:solidFill>
            <a:schemeClr val="tx1"/>
          </a:solidFill>
          <a:latin typeface="+mn-lt"/>
        </a:defRPr>
      </a:lvl2pPr>
      <a:lvl3pPr marL="1143000" indent="-228600" algn="l" rtl="0" fontAlgn="base">
        <a:spcBef>
          <a:spcPct val="20000"/>
        </a:spcBef>
        <a:spcAft>
          <a:spcPct val="0"/>
        </a:spcAft>
        <a:buClr>
          <a:schemeClr val="bg2"/>
        </a:buClr>
        <a:buSzPct val="75000"/>
        <a:buFont typeface="Wingdings" pitchFamily="-128" charset="2"/>
        <a:buChar char="n"/>
        <a:defRPr sz="2000">
          <a:solidFill>
            <a:schemeClr val="tx1"/>
          </a:solidFill>
          <a:latin typeface="+mn-lt"/>
        </a:defRPr>
      </a:lvl3pPr>
      <a:lvl4pPr marL="1600200" indent="-228600" algn="l" rtl="0" fontAlgn="base">
        <a:spcBef>
          <a:spcPct val="20000"/>
        </a:spcBef>
        <a:spcAft>
          <a:spcPct val="0"/>
        </a:spcAft>
        <a:buClr>
          <a:schemeClr val="tx2"/>
        </a:buClr>
        <a:buSzPct val="75000"/>
        <a:buFont typeface="Wingdings" pitchFamily="-128" charset="2"/>
        <a:buChar char="n"/>
        <a:defRPr>
          <a:solidFill>
            <a:schemeClr val="tx1"/>
          </a:solidFill>
          <a:latin typeface="+mn-lt"/>
        </a:defRPr>
      </a:lvl4pPr>
      <a:lvl5pPr marL="2057400" indent="-228600" algn="l" rtl="0" fontAlgn="base">
        <a:spcBef>
          <a:spcPct val="20000"/>
        </a:spcBef>
        <a:spcAft>
          <a:spcPct val="0"/>
        </a:spcAft>
        <a:buClr>
          <a:schemeClr val="accent1"/>
        </a:buClr>
        <a:buSzPct val="75000"/>
        <a:buFont typeface="Wingdings" pitchFamily="-128" charset="2"/>
        <a:buChar char="n"/>
        <a:defRPr>
          <a:solidFill>
            <a:schemeClr val="tx1"/>
          </a:solidFill>
          <a:latin typeface="+mn-lt"/>
        </a:defRPr>
      </a:lvl5pPr>
      <a:lvl6pPr marL="2514600" indent="-228600" algn="l" rtl="0" fontAlgn="base">
        <a:spcBef>
          <a:spcPct val="20000"/>
        </a:spcBef>
        <a:spcAft>
          <a:spcPct val="0"/>
        </a:spcAft>
        <a:buClr>
          <a:schemeClr val="accent1"/>
        </a:buClr>
        <a:buSzPct val="75000"/>
        <a:buFont typeface="Wingdings" pitchFamily="-128" charset="2"/>
        <a:buChar char="n"/>
        <a:defRPr>
          <a:solidFill>
            <a:schemeClr val="tx1"/>
          </a:solidFill>
          <a:latin typeface="+mn-lt"/>
        </a:defRPr>
      </a:lvl6pPr>
      <a:lvl7pPr marL="2971800" indent="-228600" algn="l" rtl="0" fontAlgn="base">
        <a:spcBef>
          <a:spcPct val="20000"/>
        </a:spcBef>
        <a:spcAft>
          <a:spcPct val="0"/>
        </a:spcAft>
        <a:buClr>
          <a:schemeClr val="accent1"/>
        </a:buClr>
        <a:buSzPct val="75000"/>
        <a:buFont typeface="Wingdings" pitchFamily="-128" charset="2"/>
        <a:buChar char="n"/>
        <a:defRPr>
          <a:solidFill>
            <a:schemeClr val="tx1"/>
          </a:solidFill>
          <a:latin typeface="+mn-lt"/>
        </a:defRPr>
      </a:lvl7pPr>
      <a:lvl8pPr marL="3429000" indent="-228600" algn="l" rtl="0" fontAlgn="base">
        <a:spcBef>
          <a:spcPct val="20000"/>
        </a:spcBef>
        <a:spcAft>
          <a:spcPct val="0"/>
        </a:spcAft>
        <a:buClr>
          <a:schemeClr val="accent1"/>
        </a:buClr>
        <a:buSzPct val="75000"/>
        <a:buFont typeface="Wingdings" pitchFamily="-128" charset="2"/>
        <a:buChar char="n"/>
        <a:defRPr>
          <a:solidFill>
            <a:schemeClr val="tx1"/>
          </a:solidFill>
          <a:latin typeface="+mn-lt"/>
        </a:defRPr>
      </a:lvl8pPr>
      <a:lvl9pPr marL="3886200" indent="-228600" algn="l" rtl="0" fontAlgn="base">
        <a:spcBef>
          <a:spcPct val="20000"/>
        </a:spcBef>
        <a:spcAft>
          <a:spcPct val="0"/>
        </a:spcAft>
        <a:buClr>
          <a:schemeClr val="accent1"/>
        </a:buClr>
        <a:buSzPct val="75000"/>
        <a:buFont typeface="Wingdings" pitchFamily="-128" charset="2"/>
        <a:buChar char="n"/>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youtu.be/qcv5slAmj_I"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youtu.be/7-xFbYeU3yk"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youtu.be/lzQ-dhNaMaY"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youtu.be/OOMC23KJL0E" TargetMode="Externa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0" y="2286000"/>
            <a:ext cx="9220200" cy="1752600"/>
          </a:xfrm>
        </p:spPr>
        <p:txBody>
          <a:bodyPr/>
          <a:lstStyle/>
          <a:p>
            <a:r>
              <a:rPr lang="en-US" dirty="0"/>
              <a:t>MEES</a:t>
            </a:r>
            <a:br>
              <a:rPr lang="en-US" dirty="0"/>
            </a:br>
            <a:r>
              <a:rPr lang="en-US" dirty="0"/>
              <a:t>Teacher Candidate Assessment Rubric and Calibration Training</a:t>
            </a:r>
            <a:br>
              <a:rPr lang="en-US" dirty="0"/>
            </a:br>
            <a:br>
              <a:rPr lang="en-US" dirty="0"/>
            </a:br>
            <a:br>
              <a:rPr lang="en-US" dirty="0"/>
            </a:br>
            <a:br>
              <a:rPr lang="en-US" dirty="0"/>
            </a:br>
            <a:endParaRPr lang="en-US"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wipe(left)">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457200"/>
            <a:ext cx="7086600" cy="1447800"/>
          </a:xfrm>
        </p:spPr>
        <p:txBody>
          <a:bodyPr/>
          <a:lstStyle/>
          <a:p>
            <a:r>
              <a:rPr lang="en-US" sz="3600" dirty="0">
                <a:latin typeface="Times New Roman" pitchFamily="-128" charset="0"/>
              </a:rPr>
              <a:t>Scoring Protocol</a:t>
            </a:r>
          </a:p>
        </p:txBody>
      </p:sp>
      <p:sp>
        <p:nvSpPr>
          <p:cNvPr id="102403" name="Content Placeholder 2"/>
          <p:cNvSpPr>
            <a:spLocks noGrp="1"/>
          </p:cNvSpPr>
          <p:nvPr>
            <p:ph idx="4294967295"/>
          </p:nvPr>
        </p:nvSpPr>
        <p:spPr>
          <a:xfrm>
            <a:off x="1295400" y="1371600"/>
            <a:ext cx="7467600" cy="5334000"/>
          </a:xfrm>
        </p:spPr>
        <p:txBody>
          <a:bodyPr/>
          <a:lstStyle/>
          <a:p>
            <a:pPr defTabSz="457200"/>
            <a:r>
              <a:rPr lang="en-US" dirty="0">
                <a:latin typeface="Times New Roman" pitchFamily="-128" charset="0"/>
              </a:rPr>
              <a:t>Determining Score:  </a:t>
            </a:r>
          </a:p>
          <a:p>
            <a:pPr lvl="1" defTabSz="457200"/>
            <a:r>
              <a:rPr lang="en-US" sz="2800" dirty="0">
                <a:solidFill>
                  <a:schemeClr val="tx2">
                    <a:lumMod val="60000"/>
                    <a:lumOff val="40000"/>
                  </a:schemeClr>
                </a:solidFill>
                <a:latin typeface="Times New Roman" panose="02020603050405020304" pitchFamily="18" charset="0"/>
                <a:cs typeface="Times New Roman" panose="02020603050405020304" pitchFamily="18" charset="0"/>
              </a:rPr>
              <a:t>If neither of the first two previous rules applies, the mean of all strand scores should be calculated and used as the standard score. This score should be rounded down if the mean is *.5</a:t>
            </a:r>
            <a:endParaRPr lang="en-US" sz="2800" strike="sngStrike" dirty="0">
              <a:solidFill>
                <a:schemeClr val="tx2">
                  <a:lumMod val="60000"/>
                  <a:lumOff val="40000"/>
                </a:schemeClr>
              </a:solidFill>
              <a:latin typeface="Times New Roman" panose="02020603050405020304" pitchFamily="18" charset="0"/>
              <a:cs typeface="Times New Roman" panose="02020603050405020304" pitchFamily="18" charset="0"/>
            </a:endParaRPr>
          </a:p>
          <a:p>
            <a:pPr lvl="1" defTabSz="457200"/>
            <a:r>
              <a:rPr lang="en-US" sz="2800" dirty="0">
                <a:latin typeface="Times New Roman" panose="02020603050405020304" pitchFamily="18" charset="0"/>
                <a:cs typeface="Times New Roman" panose="02020603050405020304" pitchFamily="18" charset="0"/>
              </a:rPr>
              <a:t>Teacher candidates must demonstrate all of the skilled level (3) plus at least one of the exceeding descriptors to earn a 4.</a:t>
            </a:r>
          </a:p>
          <a:p>
            <a:pPr lvl="1" defTabSz="457200"/>
            <a:r>
              <a:rPr lang="en-US" sz="2800" dirty="0">
                <a:solidFill>
                  <a:schemeClr val="tx2">
                    <a:lumMod val="60000"/>
                    <a:lumOff val="40000"/>
                  </a:schemeClr>
                </a:solidFill>
                <a:latin typeface="Times New Roman" panose="02020603050405020304" pitchFamily="18" charset="0"/>
                <a:cs typeface="Times New Roman" panose="02020603050405020304" pitchFamily="18" charset="0"/>
              </a:rPr>
              <a:t>If a particular strand within a standard is not observable, score the standard based on the evidence available.</a:t>
            </a:r>
          </a:p>
          <a:p>
            <a:pPr marL="457200" lvl="1" indent="0" defTabSz="457200">
              <a:buNone/>
            </a:pPr>
            <a:endParaRPr lang="en-US" sz="28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1854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545137394"/>
              </p:ext>
            </p:extLst>
          </p:nvPr>
        </p:nvGraphicFramePr>
        <p:xfrm>
          <a:off x="1" y="1752600"/>
          <a:ext cx="9143998" cy="5105400"/>
        </p:xfrm>
        <a:graphic>
          <a:graphicData uri="http://schemas.openxmlformats.org/drawingml/2006/table">
            <a:tbl>
              <a:tblPr bandRow="1">
                <a:tableStyleId>{5C22544A-7EE6-4342-B048-85BDC9FD1C3A}</a:tableStyleId>
              </a:tblPr>
              <a:tblGrid>
                <a:gridCol w="1737147">
                  <a:extLst>
                    <a:ext uri="{9D8B030D-6E8A-4147-A177-3AD203B41FA5}">
                      <a16:colId xmlns:a16="http://schemas.microsoft.com/office/drawing/2014/main" val="1182173418"/>
                    </a:ext>
                  </a:extLst>
                </a:gridCol>
                <a:gridCol w="1747804">
                  <a:extLst>
                    <a:ext uri="{9D8B030D-6E8A-4147-A177-3AD203B41FA5}">
                      <a16:colId xmlns:a16="http://schemas.microsoft.com/office/drawing/2014/main" val="847627405"/>
                    </a:ext>
                  </a:extLst>
                </a:gridCol>
                <a:gridCol w="1683859">
                  <a:extLst>
                    <a:ext uri="{9D8B030D-6E8A-4147-A177-3AD203B41FA5}">
                      <a16:colId xmlns:a16="http://schemas.microsoft.com/office/drawing/2014/main" val="3018842152"/>
                    </a:ext>
                  </a:extLst>
                </a:gridCol>
                <a:gridCol w="2014237">
                  <a:extLst>
                    <a:ext uri="{9D8B030D-6E8A-4147-A177-3AD203B41FA5}">
                      <a16:colId xmlns:a16="http://schemas.microsoft.com/office/drawing/2014/main" val="1004232810"/>
                    </a:ext>
                  </a:extLst>
                </a:gridCol>
                <a:gridCol w="1960951">
                  <a:extLst>
                    <a:ext uri="{9D8B030D-6E8A-4147-A177-3AD203B41FA5}">
                      <a16:colId xmlns:a16="http://schemas.microsoft.com/office/drawing/2014/main" val="3676779502"/>
                    </a:ext>
                  </a:extLst>
                </a:gridCol>
              </a:tblGrid>
              <a:tr h="493889">
                <a:tc gridSpan="5">
                  <a:txBody>
                    <a:bodyPr/>
                    <a:lstStyle/>
                    <a:p>
                      <a:pPr marL="0" marR="0">
                        <a:lnSpc>
                          <a:spcPct val="107000"/>
                        </a:lnSpc>
                        <a:spcBef>
                          <a:spcPts val="0"/>
                        </a:spcBef>
                        <a:spcAft>
                          <a:spcPts val="0"/>
                        </a:spcAft>
                      </a:pPr>
                      <a:r>
                        <a:rPr lang="en-US" sz="900" dirty="0">
                          <a:solidFill>
                            <a:schemeClr val="bg1"/>
                          </a:solidFill>
                          <a:effectLst/>
                        </a:rPr>
                        <a:t>Standard 1: Content knowledge aligned with appropriate instruction. The teacher candidate understands the central concepts, structures, and tools of inquiry of the discipline(s) and creates learning experiences that make these aspects of subject matter meaningful and engaging for students.</a:t>
                      </a:r>
                      <a:endParaRPr lang="en-US" sz="1000" dirty="0">
                        <a:solidFill>
                          <a:schemeClr val="bg1"/>
                        </a:solidFill>
                        <a:effectLst/>
                      </a:endParaRPr>
                    </a:p>
                    <a:p>
                      <a:pPr marL="0" marR="0">
                        <a:lnSpc>
                          <a:spcPct val="107000"/>
                        </a:lnSpc>
                        <a:spcBef>
                          <a:spcPts val="0"/>
                        </a:spcBef>
                        <a:spcAft>
                          <a:spcPts val="0"/>
                        </a:spcAft>
                      </a:pPr>
                      <a:r>
                        <a:rPr lang="en-US" sz="105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0527468"/>
                  </a:ext>
                </a:extLst>
              </a:tr>
              <a:tr h="1397427">
                <a:tc>
                  <a:txBody>
                    <a:bodyPr/>
                    <a:lstStyle/>
                    <a:p>
                      <a:pPr marL="0" marR="0">
                        <a:lnSpc>
                          <a:spcPct val="107000"/>
                        </a:lnSpc>
                        <a:spcBef>
                          <a:spcPts val="0"/>
                        </a:spcBef>
                        <a:spcAft>
                          <a:spcPts val="0"/>
                        </a:spcAft>
                      </a:pPr>
                      <a:r>
                        <a:rPr lang="en-US" sz="900">
                          <a:solidFill>
                            <a:schemeClr val="bg1"/>
                          </a:solidFill>
                          <a:effectLst/>
                        </a:rPr>
                        <a:t>0-The teacher candidate does not possess the necessary knowledge, therefore, the standard is not evident or is incorrect in performance.</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dirty="0">
                          <a:solidFill>
                            <a:schemeClr val="bg1"/>
                          </a:solidFill>
                          <a:effectLst/>
                        </a:rPr>
                        <a:t>1-Emerging Candidate: The teacher candidate is able to articulate the necessary knowledge, but does not demonstrate in performance.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dirty="0">
                          <a:solidFill>
                            <a:schemeClr val="bg1"/>
                          </a:solidFill>
                          <a:effectLst/>
                        </a:rPr>
                        <a:t>2-Developing Candidate: The teacher candidate is able to articulate the necessary knowledge and demonstrates in performance with some success.</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a:solidFill>
                            <a:schemeClr val="bg1"/>
                          </a:solidFill>
                          <a:effectLst/>
                        </a:rPr>
                        <a:t>3-Skilled Candidate: The teacher candidate is able to articulate the necessary knowledge and effectively demonstrates in performance.</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Expected level of performance by the end of the student teaching semester.</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extLst>
                  <a:ext uri="{0D108BD9-81ED-4DB2-BD59-A6C34878D82A}">
                    <a16:rowId xmlns:a16="http://schemas.microsoft.com/office/drawing/2014/main" val="3119096506"/>
                  </a:ext>
                </a:extLst>
              </a:tr>
              <a:tr h="698715">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Provides no opportunity for students to process content.</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dirty="0">
                          <a:solidFill>
                            <a:schemeClr val="bg1"/>
                          </a:solidFill>
                          <a:effectLst/>
                        </a:rPr>
                        <a:t>Demonstrates an awareness of strategies to allow students to process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a:solidFill>
                            <a:schemeClr val="bg1"/>
                          </a:solidFill>
                          <a:effectLst/>
                        </a:rPr>
                        <a:t>Provides students limited opportunities to process content.</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Provides students with multiple opportunities to process the content.</a:t>
                      </a:r>
                      <a:endParaRPr lang="en-US" sz="1000" dirty="0">
                        <a:solidFill>
                          <a:schemeClr val="bg1"/>
                        </a:solidFill>
                        <a:effectLst/>
                        <a:highlight>
                          <a:srgbClr val="FFFF00"/>
                        </a:highlight>
                      </a:endParaRPr>
                    </a:p>
                    <a:p>
                      <a:pPr marL="0" marR="0">
                        <a:lnSpc>
                          <a:spcPct val="107000"/>
                        </a:lnSpc>
                        <a:spcBef>
                          <a:spcPts val="0"/>
                        </a:spcBef>
                        <a:spcAft>
                          <a:spcPts val="120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tx2">
                        <a:lumMod val="20000"/>
                        <a:lumOff val="80000"/>
                      </a:schemeClr>
                    </a:solidFill>
                  </a:tcPr>
                </a:tc>
                <a:tc rowSpan="4">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Identifies low engagement and responds with strategies to increase engagement.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Uses a variety of skillful questioning strategies to promote active participation and depth of student response.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Facilitates a lesson in which every student in the class appears engaged for the duration of the lesson.</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Promotes students authentically using vocabulary and terminology relevant to the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extLst>
                  <a:ext uri="{0D108BD9-81ED-4DB2-BD59-A6C34878D82A}">
                    <a16:rowId xmlns:a16="http://schemas.microsoft.com/office/drawing/2014/main" val="2219516222"/>
                  </a:ext>
                </a:extLst>
              </a:tr>
              <a:tr h="869537">
                <a:tc>
                  <a:txBody>
                    <a:bodyPr/>
                    <a:lstStyle/>
                    <a:p>
                      <a:pPr marL="228600" marR="0" indent="-228600">
                        <a:lnSpc>
                          <a:spcPct val="107000"/>
                        </a:lnSpc>
                        <a:spcBef>
                          <a:spcPts val="0"/>
                        </a:spcBef>
                        <a:spcAft>
                          <a:spcPts val="0"/>
                        </a:spcAft>
                      </a:pPr>
                      <a:r>
                        <a:rPr lang="en-US" sz="900" dirty="0">
                          <a:solidFill>
                            <a:schemeClr val="bg1"/>
                          </a:solidFill>
                          <a:effectLst/>
                          <a:highlight>
                            <a:srgbClr val="FFFF00"/>
                          </a:highlight>
                        </a:rPr>
                        <a:t>Shares incorrect information.</a:t>
                      </a:r>
                      <a:endParaRPr lang="en-US" sz="1000" dirty="0">
                        <a:solidFill>
                          <a:schemeClr val="bg1"/>
                        </a:solidFill>
                        <a:effectLst/>
                        <a:highlight>
                          <a:srgbClr val="FFFF00"/>
                        </a:highlight>
                        <a:latin typeface="Calibri" panose="020F0502020204030204" pitchFamily="34" charset="0"/>
                        <a:ea typeface="Calibri" panose="020F0502020204030204" pitchFamily="34" charset="0"/>
                      </a:endParaRPr>
                    </a:p>
                  </a:txBody>
                  <a:tcPr marL="0" marR="0" marT="0" marB="0">
                    <a:solidFill>
                      <a:schemeClr val="accent5">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Demonstrates an understanding of basic content. </a:t>
                      </a:r>
                      <a:endParaRPr lang="en-US" sz="1000">
                        <a:solidFill>
                          <a:schemeClr val="bg1"/>
                        </a:solidFill>
                        <a:effectLst/>
                        <a:latin typeface="Noto Sans Symbols"/>
                        <a:ea typeface="Noto Sans Symbols"/>
                        <a:cs typeface="Noto Sans Symbols"/>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1000" dirty="0">
                          <a:solidFill>
                            <a:schemeClr val="bg1"/>
                          </a:solidFill>
                          <a:effectLst/>
                        </a:rPr>
                        <a:t> </a:t>
                      </a:r>
                      <a:r>
                        <a:rPr lang="en-US" sz="900" dirty="0">
                          <a:solidFill>
                            <a:schemeClr val="bg1"/>
                          </a:solidFill>
                          <a:effectLst/>
                        </a:rPr>
                        <a:t>Conveys accurate information when teaching content. </a:t>
                      </a:r>
                      <a:endParaRPr lang="en-US" sz="1000" dirty="0">
                        <a:solidFill>
                          <a:schemeClr val="bg1"/>
                        </a:solidFill>
                        <a:effectLst/>
                        <a:latin typeface="Noto Sans Symbols"/>
                        <a:ea typeface="Noto Sans Symbols"/>
                        <a:cs typeface="Noto Sans Symbols"/>
                      </a:endParaRPr>
                    </a:p>
                  </a:txBody>
                  <a:tcPr marL="43124" marR="43124" marT="0" marB="0">
                    <a:solidFill>
                      <a:schemeClr val="accent5">
                        <a:lumMod val="20000"/>
                        <a:lumOff val="80000"/>
                      </a:schemeClr>
                    </a:solidFill>
                  </a:tcPr>
                </a:tc>
                <a:tc>
                  <a:txBody>
                    <a:bodyPr/>
                    <a:lstStyle/>
                    <a:p>
                      <a:pPr marL="228600" marR="0" indent="-228600">
                        <a:lnSpc>
                          <a:spcPct val="107000"/>
                        </a:lnSpc>
                        <a:spcBef>
                          <a:spcPts val="0"/>
                        </a:spcBef>
                        <a:spcAft>
                          <a:spcPts val="0"/>
                        </a:spcAft>
                      </a:pPr>
                      <a:r>
                        <a:rPr lang="en-US" sz="900" dirty="0">
                          <a:solidFill>
                            <a:schemeClr val="bg1"/>
                          </a:solidFill>
                          <a:effectLst/>
                        </a:rPr>
                        <a:t>Conveys accurate content knowledge, relevant examples, and content-specific resources to engage students</a:t>
                      </a:r>
                      <a:r>
                        <a:rPr lang="en-US" sz="1000" dirty="0">
                          <a:solidFill>
                            <a:schemeClr val="bg1"/>
                          </a:solidFill>
                          <a:effectLst/>
                        </a:rPr>
                        <a:t> </a:t>
                      </a:r>
                      <a:r>
                        <a:rPr lang="en-US" sz="900" dirty="0">
                          <a:solidFill>
                            <a:schemeClr val="bg1"/>
                          </a:solidFill>
                          <a:effectLst/>
                        </a:rPr>
                        <a:t> and support learning.</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1910647824"/>
                  </a:ext>
                </a:extLst>
              </a:tr>
              <a:tr h="1027965">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Provides no evidence of addressing needed vocabulary and/or terminology for student understanding of content.</a:t>
                      </a:r>
                      <a:endParaRPr lang="en-US" sz="1000">
                        <a:solidFill>
                          <a:schemeClr val="bg1"/>
                        </a:solidFill>
                        <a:effectLst/>
                        <a:latin typeface="Noto Sans Symbols"/>
                        <a:ea typeface="Noto Sans Symbols"/>
                        <a:cs typeface="Noto Sans Symbols"/>
                      </a:endParaRPr>
                    </a:p>
                  </a:txBody>
                  <a:tcPr marL="0" marR="0" marT="0" marB="0"/>
                </a:tc>
                <a:tc>
                  <a:txBody>
                    <a:bodyPr/>
                    <a:lstStyle/>
                    <a:p>
                      <a:pPr marL="228600" marR="0" indent="-228600">
                        <a:lnSpc>
                          <a:spcPct val="107000"/>
                        </a:lnSpc>
                        <a:spcBef>
                          <a:spcPts val="0"/>
                        </a:spcBef>
                        <a:spcAft>
                          <a:spcPts val="0"/>
                        </a:spcAft>
                      </a:pPr>
                      <a:r>
                        <a:rPr lang="en-US" sz="900" dirty="0">
                          <a:solidFill>
                            <a:schemeClr val="bg1"/>
                          </a:solidFill>
                          <a:effectLst/>
                        </a:rPr>
                        <a:t>Plans to introduce vocabulary and terminology, but does not use strategies to enhance student engagement and responses.</a:t>
                      </a:r>
                      <a:endParaRPr lang="en-US" sz="1000" dirty="0">
                        <a:solidFill>
                          <a:schemeClr val="bg1"/>
                        </a:solidFill>
                        <a:effectLst/>
                        <a:latin typeface="Calibri" panose="020F0502020204030204" pitchFamily="34" charset="0"/>
                        <a:ea typeface="Calibri" panose="020F0502020204030204" pitchFamily="34" charset="0"/>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Introduces vocabulary and terminology necessary to understand content, but uses limited strategies to engage students </a:t>
                      </a:r>
                      <a:endParaRPr lang="en-US" sz="1000" dirty="0">
                        <a:solidFill>
                          <a:schemeClr val="bg1"/>
                        </a:solidFill>
                        <a:effectLs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Conveys vocabulary and terminology necessary to understand content and uses evidence-based instructional strategies to engage students</a:t>
                      </a:r>
                      <a:r>
                        <a:rPr lang="en-US" sz="900" dirty="0">
                          <a:solidFill>
                            <a:schemeClr val="bg1"/>
                          </a:solidFill>
                          <a:effectLst/>
                        </a:rPr>
                        <a:t>.</a:t>
                      </a:r>
                      <a:endParaRPr lang="en-US" sz="1000" dirty="0">
                        <a:solidFill>
                          <a:schemeClr val="bg1"/>
                        </a:solidFill>
                        <a:effectLst/>
                        <a:latin typeface="Noto Sans Symbols"/>
                        <a:ea typeface="Noto Sans Symbols"/>
                        <a:cs typeface="Noto Sans Symbols"/>
                      </a:endParaRPr>
                    </a:p>
                  </a:txBody>
                  <a:tcPr marL="43124" marR="43124" marT="0" marB="0">
                    <a:solidFill>
                      <a:schemeClr val="tx2">
                        <a:lumMod val="20000"/>
                        <a:lumOff val="80000"/>
                      </a:schemeClr>
                    </a:solidFill>
                  </a:tcPr>
                </a:tc>
                <a:tc vMerge="1">
                  <a:txBody>
                    <a:bodyPr/>
                    <a:lstStyle/>
                    <a:p>
                      <a:endParaRPr lang="en-US"/>
                    </a:p>
                  </a:txBody>
                  <a:tcPr/>
                </a:tc>
                <a:extLst>
                  <a:ext uri="{0D108BD9-81ED-4DB2-BD59-A6C34878D82A}">
                    <a16:rowId xmlns:a16="http://schemas.microsoft.com/office/drawing/2014/main" val="429510454"/>
                  </a:ext>
                </a:extLst>
              </a:tr>
              <a:tr h="617867">
                <a:tc>
                  <a:txBody>
                    <a:bodyPr/>
                    <a:lstStyle/>
                    <a:p>
                      <a:pPr marL="228600" marR="0" indent="-228600">
                        <a:lnSpc>
                          <a:spcPct val="107000"/>
                        </a:lnSpc>
                        <a:spcBef>
                          <a:spcPts val="0"/>
                        </a:spcBef>
                        <a:spcAft>
                          <a:spcPts val="0"/>
                        </a:spcAft>
                      </a:pPr>
                      <a:r>
                        <a:rPr lang="en-US" sz="900" dirty="0">
                          <a:solidFill>
                            <a:schemeClr val="bg1"/>
                          </a:solidFill>
                          <a:effectLst/>
                        </a:rPr>
                        <a:t>Provides no evidence of planning for student engagement.</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accent5">
                        <a:lumMod val="40000"/>
                        <a:lumOff val="60000"/>
                      </a:schemeClr>
                    </a:solidFill>
                  </a:tcPr>
                </a:tc>
                <a:tc>
                  <a:txBody>
                    <a:bodyPr/>
                    <a:lstStyle/>
                    <a:p>
                      <a:pPr marL="228600" marR="0" indent="-228600">
                        <a:lnSpc>
                          <a:spcPct val="107000"/>
                        </a:lnSpc>
                        <a:spcBef>
                          <a:spcPts val="0"/>
                        </a:spcBef>
                        <a:spcAft>
                          <a:spcPts val="0"/>
                        </a:spcAft>
                      </a:pPr>
                      <a:r>
                        <a:rPr lang="en-US" sz="900" dirty="0">
                          <a:solidFill>
                            <a:schemeClr val="bg1"/>
                          </a:solidFill>
                          <a:effectLst/>
                        </a:rPr>
                        <a:t>Plans for student engagement but no evidence of implementation.</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accent5">
                        <a:lumMod val="40000"/>
                        <a:lumOff val="6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Inconsistently engages students in the content</a:t>
                      </a:r>
                      <a:r>
                        <a:rPr lang="en-US" sz="900" dirty="0">
                          <a:solidFill>
                            <a:schemeClr val="bg1"/>
                          </a:solidFill>
                          <a:effectLst/>
                        </a:rPr>
                        <a:t>.</a:t>
                      </a:r>
                      <a:endParaRPr lang="en-US" sz="1000" dirty="0">
                        <a:solidFill>
                          <a:schemeClr val="bg1"/>
                        </a:solidFill>
                        <a:effectLst/>
                        <a:latin typeface="Noto Sans Symbols"/>
                        <a:ea typeface="Noto Sans Symbols"/>
                        <a:cs typeface="Noto Sans Symbols"/>
                      </a:endParaRPr>
                    </a:p>
                  </a:txBody>
                  <a:tcPr marL="43124" marR="43124" marT="0" marB="0">
                    <a:solidFill>
                      <a:schemeClr val="accent5">
                        <a:lumMod val="40000"/>
                        <a:lumOff val="6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Consistently engages the majority of students in the content. </a:t>
                      </a:r>
                      <a:endParaRPr lang="en-US" sz="1000" dirty="0">
                        <a:solidFill>
                          <a:schemeClr val="bg1"/>
                        </a:solidFill>
                        <a:effectLst/>
                        <a:latin typeface="Noto Sans Symbols"/>
                        <a:ea typeface="Noto Sans Symbols"/>
                        <a:cs typeface="Noto Sans Symbols"/>
                      </a:endParaRPr>
                    </a:p>
                  </a:txBody>
                  <a:tcPr marL="43124" marR="43124" marT="0" marB="0">
                    <a:solidFill>
                      <a:schemeClr val="accent5">
                        <a:lumMod val="40000"/>
                        <a:lumOff val="60000"/>
                      </a:schemeClr>
                    </a:solidFill>
                  </a:tcPr>
                </a:tc>
                <a:tc vMerge="1">
                  <a:txBody>
                    <a:bodyPr/>
                    <a:lstStyle/>
                    <a:p>
                      <a:endParaRPr lang="en-US"/>
                    </a:p>
                  </a:txBody>
                  <a:tcPr/>
                </a:tc>
                <a:extLst>
                  <a:ext uri="{0D108BD9-81ED-4DB2-BD59-A6C34878D82A}">
                    <a16:rowId xmlns:a16="http://schemas.microsoft.com/office/drawing/2014/main" val="3175791492"/>
                  </a:ext>
                </a:extLst>
              </a:tr>
            </a:tbl>
          </a:graphicData>
        </a:graphic>
      </p:graphicFrame>
      <p:sp>
        <p:nvSpPr>
          <p:cNvPr id="10" name="Rectangle 6"/>
          <p:cNvSpPr>
            <a:spLocks noChangeArrowheads="1"/>
          </p:cNvSpPr>
          <p:nvPr/>
        </p:nvSpPr>
        <p:spPr bwMode="auto">
          <a:xfrm>
            <a:off x="2268538" y="2881313"/>
            <a:ext cx="3017837" cy="31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Title 1"/>
          <p:cNvSpPr txBox="1">
            <a:spLocks/>
          </p:cNvSpPr>
          <p:nvPr/>
        </p:nvSpPr>
        <p:spPr bwMode="auto">
          <a:xfrm>
            <a:off x="12192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Example Score of 2 – Mean Score</a:t>
            </a:r>
          </a:p>
        </p:txBody>
      </p:sp>
    </p:spTree>
    <p:extLst>
      <p:ext uri="{BB962C8B-B14F-4D97-AF65-F5344CB8AC3E}">
        <p14:creationId xmlns:p14="http://schemas.microsoft.com/office/powerpoint/2010/main" val="218631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652429939"/>
              </p:ext>
            </p:extLst>
          </p:nvPr>
        </p:nvGraphicFramePr>
        <p:xfrm>
          <a:off x="-1" y="1752600"/>
          <a:ext cx="9143999" cy="5105400"/>
        </p:xfrm>
        <a:graphic>
          <a:graphicData uri="http://schemas.openxmlformats.org/drawingml/2006/table">
            <a:tbl>
              <a:tblPr bandRow="1">
                <a:tableStyleId>{5C22544A-7EE6-4342-B048-85BDC9FD1C3A}</a:tableStyleId>
              </a:tblPr>
              <a:tblGrid>
                <a:gridCol w="1737147">
                  <a:extLst>
                    <a:ext uri="{9D8B030D-6E8A-4147-A177-3AD203B41FA5}">
                      <a16:colId xmlns:a16="http://schemas.microsoft.com/office/drawing/2014/main" val="1182173418"/>
                    </a:ext>
                  </a:extLst>
                </a:gridCol>
                <a:gridCol w="1747804">
                  <a:extLst>
                    <a:ext uri="{9D8B030D-6E8A-4147-A177-3AD203B41FA5}">
                      <a16:colId xmlns:a16="http://schemas.microsoft.com/office/drawing/2014/main" val="847627405"/>
                    </a:ext>
                  </a:extLst>
                </a:gridCol>
                <a:gridCol w="1683859">
                  <a:extLst>
                    <a:ext uri="{9D8B030D-6E8A-4147-A177-3AD203B41FA5}">
                      <a16:colId xmlns:a16="http://schemas.microsoft.com/office/drawing/2014/main" val="3018842152"/>
                    </a:ext>
                  </a:extLst>
                </a:gridCol>
                <a:gridCol w="2014238">
                  <a:extLst>
                    <a:ext uri="{9D8B030D-6E8A-4147-A177-3AD203B41FA5}">
                      <a16:colId xmlns:a16="http://schemas.microsoft.com/office/drawing/2014/main" val="1004232810"/>
                    </a:ext>
                  </a:extLst>
                </a:gridCol>
                <a:gridCol w="1960951">
                  <a:extLst>
                    <a:ext uri="{9D8B030D-6E8A-4147-A177-3AD203B41FA5}">
                      <a16:colId xmlns:a16="http://schemas.microsoft.com/office/drawing/2014/main" val="3676779502"/>
                    </a:ext>
                  </a:extLst>
                </a:gridCol>
              </a:tblGrid>
              <a:tr h="493889">
                <a:tc gridSpan="5">
                  <a:txBody>
                    <a:bodyPr/>
                    <a:lstStyle/>
                    <a:p>
                      <a:pPr marL="0" marR="0">
                        <a:lnSpc>
                          <a:spcPct val="107000"/>
                        </a:lnSpc>
                        <a:spcBef>
                          <a:spcPts val="0"/>
                        </a:spcBef>
                        <a:spcAft>
                          <a:spcPts val="0"/>
                        </a:spcAft>
                      </a:pPr>
                      <a:r>
                        <a:rPr lang="en-US" sz="900" dirty="0">
                          <a:solidFill>
                            <a:schemeClr val="bg1"/>
                          </a:solidFill>
                          <a:effectLst/>
                        </a:rPr>
                        <a:t>Standard 1: Content knowledge aligned with appropriate instruction. The teacher candidate understands the central concepts, structures, and tools of inquiry of the discipline(s) and creates learning experiences that make these aspects of subject matter meaningful and engaging for students.</a:t>
                      </a:r>
                      <a:endParaRPr lang="en-US" sz="1000" dirty="0">
                        <a:solidFill>
                          <a:schemeClr val="bg1"/>
                        </a:solidFill>
                        <a:effectLst/>
                      </a:endParaRPr>
                    </a:p>
                    <a:p>
                      <a:pPr marL="0" marR="0">
                        <a:lnSpc>
                          <a:spcPct val="107000"/>
                        </a:lnSpc>
                        <a:spcBef>
                          <a:spcPts val="0"/>
                        </a:spcBef>
                        <a:spcAft>
                          <a:spcPts val="0"/>
                        </a:spcAft>
                      </a:pPr>
                      <a:r>
                        <a:rPr lang="en-US" sz="105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0527468"/>
                  </a:ext>
                </a:extLst>
              </a:tr>
              <a:tr h="1397427">
                <a:tc>
                  <a:txBody>
                    <a:bodyPr/>
                    <a:lstStyle/>
                    <a:p>
                      <a:pPr marL="0" marR="0">
                        <a:lnSpc>
                          <a:spcPct val="107000"/>
                        </a:lnSpc>
                        <a:spcBef>
                          <a:spcPts val="0"/>
                        </a:spcBef>
                        <a:spcAft>
                          <a:spcPts val="0"/>
                        </a:spcAft>
                      </a:pPr>
                      <a:r>
                        <a:rPr lang="en-US" sz="900">
                          <a:solidFill>
                            <a:schemeClr val="bg1"/>
                          </a:solidFill>
                          <a:effectLst/>
                        </a:rPr>
                        <a:t>0-The teacher candidate does not possess the necessary knowledge, therefore, the standard is not evident or is incorrect in performance.</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dirty="0">
                          <a:solidFill>
                            <a:schemeClr val="bg1"/>
                          </a:solidFill>
                          <a:effectLst/>
                        </a:rPr>
                        <a:t>1-Emerging Candidate: The teacher candidate is able to articulate the necessary knowledge, but does not demonstrate in performance.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dirty="0">
                          <a:solidFill>
                            <a:schemeClr val="bg1"/>
                          </a:solidFill>
                          <a:effectLst/>
                        </a:rPr>
                        <a:t>2-Developing Candidate: The teacher candidate is able to articulate the necessary knowledge and demonstrates in performance with some success.</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a:solidFill>
                            <a:schemeClr val="bg1"/>
                          </a:solidFill>
                          <a:effectLst/>
                        </a:rPr>
                        <a:t>3-Skilled Candidate: The teacher candidate is able to articulate the necessary knowledge and effectively demonstrates in performance.</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Expected level of performance by the end of the student teaching semester.</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extLst>
                  <a:ext uri="{0D108BD9-81ED-4DB2-BD59-A6C34878D82A}">
                    <a16:rowId xmlns:a16="http://schemas.microsoft.com/office/drawing/2014/main" val="3119096506"/>
                  </a:ext>
                </a:extLst>
              </a:tr>
              <a:tr h="698715">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Provides no opportunity for students to process content.</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dirty="0">
                          <a:solidFill>
                            <a:schemeClr val="bg1"/>
                          </a:solidFill>
                          <a:effectLst/>
                        </a:rPr>
                        <a:t>Demonstrates an awareness of strategies to allow students to process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a:solidFill>
                            <a:schemeClr val="bg1"/>
                          </a:solidFill>
                          <a:effectLst/>
                        </a:rPr>
                        <a:t>Provides students limited opportunities to process content.</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Provides students with multiple opportunities to process the content.</a:t>
                      </a:r>
                      <a:endParaRPr lang="en-US" sz="1000" dirty="0">
                        <a:solidFill>
                          <a:schemeClr val="bg1"/>
                        </a:solidFill>
                        <a:effectLst/>
                        <a:highlight>
                          <a:srgbClr val="FFFF00"/>
                        </a:highlight>
                      </a:endParaRPr>
                    </a:p>
                    <a:p>
                      <a:pPr marL="0" marR="0">
                        <a:lnSpc>
                          <a:spcPct val="107000"/>
                        </a:lnSpc>
                        <a:spcBef>
                          <a:spcPts val="0"/>
                        </a:spcBef>
                        <a:spcAft>
                          <a:spcPts val="120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tx2">
                        <a:lumMod val="20000"/>
                        <a:lumOff val="80000"/>
                      </a:schemeClr>
                    </a:solidFill>
                  </a:tcPr>
                </a:tc>
                <a:tc rowSpan="4">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Identifies low engagement and responds with strategies to increase engagement.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Uses a variety of skillful questioning strategies to promote active participation and depth of student response.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highlight>
                          <a:srgbClr val="FFFF00"/>
                        </a:highligh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b="1" dirty="0">
                          <a:solidFill>
                            <a:schemeClr val="bg1"/>
                          </a:solidFill>
                          <a:effectLst/>
                          <a:highlight>
                            <a:srgbClr val="FFFF00"/>
                          </a:highlight>
                        </a:rPr>
                        <a:t>Facilitates a lesson in which every student in the class appears engaged for the duration of the lesson</a:t>
                      </a:r>
                      <a:r>
                        <a:rPr lang="en-US" sz="900" dirty="0">
                          <a:solidFill>
                            <a:schemeClr val="bg1"/>
                          </a:solidFill>
                          <a:effectLst/>
                        </a:rPr>
                        <a: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Promotes students authentically using vocabulary and terminology relevant to the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extLst>
                  <a:ext uri="{0D108BD9-81ED-4DB2-BD59-A6C34878D82A}">
                    <a16:rowId xmlns:a16="http://schemas.microsoft.com/office/drawing/2014/main" val="2219516222"/>
                  </a:ext>
                </a:extLst>
              </a:tr>
              <a:tr h="869537">
                <a:tc>
                  <a:txBody>
                    <a:bodyPr/>
                    <a:lstStyle/>
                    <a:p>
                      <a:pPr marL="228600" marR="0" indent="-228600">
                        <a:lnSpc>
                          <a:spcPct val="107000"/>
                        </a:lnSpc>
                        <a:spcBef>
                          <a:spcPts val="0"/>
                        </a:spcBef>
                        <a:spcAft>
                          <a:spcPts val="0"/>
                        </a:spcAft>
                      </a:pPr>
                      <a:r>
                        <a:rPr lang="en-US" sz="900">
                          <a:solidFill>
                            <a:schemeClr val="bg1"/>
                          </a:solidFill>
                          <a:effectLst/>
                        </a:rPr>
                        <a:t>Shares incorrect information.</a:t>
                      </a:r>
                      <a:endParaRPr lang="en-US" sz="1000">
                        <a:solidFill>
                          <a:schemeClr val="bg1"/>
                        </a:solidFill>
                        <a:effectLst/>
                        <a:latin typeface="Calibri" panose="020F0502020204030204" pitchFamily="34" charset="0"/>
                        <a:ea typeface="Calibri" panose="020F0502020204030204" pitchFamily="34" charset="0"/>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Demonstrates an understanding of basic content. </a:t>
                      </a:r>
                      <a:endParaRPr lang="en-US" sz="1000">
                        <a:solidFill>
                          <a:schemeClr val="bg1"/>
                        </a:solidFill>
                        <a:effectLst/>
                        <a:latin typeface="Noto Sans Symbols"/>
                        <a:ea typeface="Noto Sans Symbols"/>
                        <a:cs typeface="Noto Sans Symbols"/>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1000" dirty="0">
                          <a:solidFill>
                            <a:schemeClr val="bg1"/>
                          </a:solidFill>
                          <a:effectLst/>
                        </a:rPr>
                        <a:t> </a:t>
                      </a:r>
                      <a:r>
                        <a:rPr lang="en-US" sz="900" dirty="0">
                          <a:solidFill>
                            <a:schemeClr val="bg1"/>
                          </a:solidFill>
                          <a:effectLst/>
                        </a:rPr>
                        <a:t>Conveys accurate information when teaching content. </a:t>
                      </a:r>
                      <a:endParaRPr lang="en-US" sz="1000" dirty="0">
                        <a:solidFill>
                          <a:schemeClr val="bg1"/>
                        </a:solidFill>
                        <a:effectLst/>
                        <a:latin typeface="Noto Sans Symbols"/>
                        <a:ea typeface="Noto Sans Symbols"/>
                        <a:cs typeface="Noto Sans Symbols"/>
                      </a:endParaRPr>
                    </a:p>
                  </a:txBody>
                  <a:tcPr marL="43124" marR="43124" marT="0" marB="0">
                    <a:solidFill>
                      <a:schemeClr val="accent5">
                        <a:lumMod val="20000"/>
                        <a:lumOff val="80000"/>
                      </a:schemeClr>
                    </a:solidFill>
                  </a:tcPr>
                </a:tc>
                <a:tc>
                  <a:txBody>
                    <a:bodyPr/>
                    <a:lstStyle/>
                    <a:p>
                      <a:pPr marL="228600" marR="0" indent="-228600">
                        <a:lnSpc>
                          <a:spcPct val="107000"/>
                        </a:lnSpc>
                        <a:spcBef>
                          <a:spcPts val="0"/>
                        </a:spcBef>
                        <a:spcAft>
                          <a:spcPts val="0"/>
                        </a:spcAft>
                      </a:pPr>
                      <a:r>
                        <a:rPr lang="en-US" sz="900" dirty="0">
                          <a:solidFill>
                            <a:schemeClr val="bg1"/>
                          </a:solidFill>
                          <a:effectLst/>
                          <a:highlight>
                            <a:srgbClr val="FFFF00"/>
                          </a:highlight>
                        </a:rPr>
                        <a:t>Conveys accurate content knowledge, relevant examples, and content-specific resources to engage students</a:t>
                      </a:r>
                      <a:r>
                        <a:rPr lang="en-US" sz="1000" dirty="0">
                          <a:solidFill>
                            <a:schemeClr val="bg1"/>
                          </a:solidFill>
                          <a:effectLst/>
                          <a:highlight>
                            <a:srgbClr val="FFFF00"/>
                          </a:highlight>
                        </a:rPr>
                        <a:t> </a:t>
                      </a:r>
                      <a:r>
                        <a:rPr lang="en-US" sz="900" dirty="0">
                          <a:solidFill>
                            <a:schemeClr val="bg1"/>
                          </a:solidFill>
                          <a:effectLst/>
                          <a:highlight>
                            <a:srgbClr val="FFFF00"/>
                          </a:highlight>
                        </a:rPr>
                        <a:t> and support learning.</a:t>
                      </a:r>
                      <a:endParaRPr lang="en-US" sz="1000" dirty="0">
                        <a:solidFill>
                          <a:schemeClr val="bg1"/>
                        </a:solidFill>
                        <a:effectLst/>
                        <a:highlight>
                          <a:srgbClr val="FFFF00"/>
                        </a:highlight>
                        <a:latin typeface="Calibri" panose="020F0502020204030204" pitchFamily="34" charset="0"/>
                        <a:ea typeface="Calibri" panose="020F0502020204030204" pitchFamily="34" charset="0"/>
                      </a:endParaRPr>
                    </a:p>
                  </a:txBody>
                  <a:tcPr marL="43124" marR="43124"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1910647824"/>
                  </a:ext>
                </a:extLst>
              </a:tr>
              <a:tr h="1027965">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Provides no evidence of addressing needed vocabulary and/or terminology for student understanding of content.</a:t>
                      </a:r>
                      <a:endParaRPr lang="en-US" sz="1000">
                        <a:solidFill>
                          <a:schemeClr val="bg1"/>
                        </a:solidFill>
                        <a:effectLst/>
                        <a:latin typeface="Noto Sans Symbols"/>
                        <a:ea typeface="Noto Sans Symbols"/>
                        <a:cs typeface="Noto Sans Symbols"/>
                      </a:endParaRPr>
                    </a:p>
                  </a:txBody>
                  <a:tcPr marL="0" marR="0" marT="0" marB="0"/>
                </a:tc>
                <a:tc>
                  <a:txBody>
                    <a:bodyPr/>
                    <a:lstStyle/>
                    <a:p>
                      <a:pPr marL="228600" marR="0" indent="-228600">
                        <a:lnSpc>
                          <a:spcPct val="107000"/>
                        </a:lnSpc>
                        <a:spcBef>
                          <a:spcPts val="0"/>
                        </a:spcBef>
                        <a:spcAft>
                          <a:spcPts val="0"/>
                        </a:spcAft>
                      </a:pPr>
                      <a:r>
                        <a:rPr lang="en-US" sz="900" dirty="0">
                          <a:solidFill>
                            <a:schemeClr val="bg1"/>
                          </a:solidFill>
                          <a:effectLst/>
                        </a:rPr>
                        <a:t>Plans to introduce vocabulary and terminology, but does not use strategies to enhance student engagement and responses.</a:t>
                      </a:r>
                      <a:endParaRPr lang="en-US" sz="1000" dirty="0">
                        <a:solidFill>
                          <a:schemeClr val="bg1"/>
                        </a:solidFill>
                        <a:effectLst/>
                        <a:latin typeface="Calibri" panose="020F0502020204030204" pitchFamily="34" charset="0"/>
                        <a:ea typeface="Calibri" panose="020F0502020204030204" pitchFamily="34" charset="0"/>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Introduces vocabulary and terminology necessary to understand content, but uses limited strategies to engage students </a:t>
                      </a:r>
                      <a:endParaRPr lang="en-US" sz="1000" dirty="0">
                        <a:solidFill>
                          <a:schemeClr val="bg1"/>
                        </a:solidFill>
                        <a:effectLs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Conveys vocabulary and terminology necessary to understand content and uses evidence-based instructional strategies to engage students</a:t>
                      </a:r>
                      <a:r>
                        <a:rPr lang="en-US" sz="900" dirty="0">
                          <a:solidFill>
                            <a:schemeClr val="bg1"/>
                          </a:solidFill>
                          <a:effectLst/>
                        </a:rPr>
                        <a:t>.</a:t>
                      </a:r>
                      <a:endParaRPr lang="en-US" sz="1000" dirty="0">
                        <a:solidFill>
                          <a:schemeClr val="bg1"/>
                        </a:solidFill>
                        <a:effectLst/>
                        <a:latin typeface="Noto Sans Symbols"/>
                        <a:ea typeface="Noto Sans Symbols"/>
                        <a:cs typeface="Noto Sans Symbols"/>
                      </a:endParaRPr>
                    </a:p>
                  </a:txBody>
                  <a:tcPr marL="43124" marR="43124" marT="0" marB="0">
                    <a:solidFill>
                      <a:schemeClr val="tx2">
                        <a:lumMod val="20000"/>
                        <a:lumOff val="80000"/>
                      </a:schemeClr>
                    </a:solidFill>
                  </a:tcPr>
                </a:tc>
                <a:tc vMerge="1">
                  <a:txBody>
                    <a:bodyPr/>
                    <a:lstStyle/>
                    <a:p>
                      <a:endParaRPr lang="en-US"/>
                    </a:p>
                  </a:txBody>
                  <a:tcPr/>
                </a:tc>
                <a:extLst>
                  <a:ext uri="{0D108BD9-81ED-4DB2-BD59-A6C34878D82A}">
                    <a16:rowId xmlns:a16="http://schemas.microsoft.com/office/drawing/2014/main" val="429510454"/>
                  </a:ext>
                </a:extLst>
              </a:tr>
              <a:tr h="617867">
                <a:tc>
                  <a:txBody>
                    <a:bodyPr/>
                    <a:lstStyle/>
                    <a:p>
                      <a:pPr marL="228600" marR="0" indent="-228600">
                        <a:lnSpc>
                          <a:spcPct val="107000"/>
                        </a:lnSpc>
                        <a:spcBef>
                          <a:spcPts val="0"/>
                        </a:spcBef>
                        <a:spcAft>
                          <a:spcPts val="0"/>
                        </a:spcAft>
                      </a:pPr>
                      <a:r>
                        <a:rPr lang="en-US" sz="900" dirty="0">
                          <a:solidFill>
                            <a:schemeClr val="bg1"/>
                          </a:solidFill>
                          <a:effectLst/>
                        </a:rPr>
                        <a:t>Provides no evidence of planning for student engagement.</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accent5">
                        <a:lumMod val="40000"/>
                        <a:lumOff val="60000"/>
                      </a:schemeClr>
                    </a:solidFill>
                  </a:tcPr>
                </a:tc>
                <a:tc>
                  <a:txBody>
                    <a:bodyPr/>
                    <a:lstStyle/>
                    <a:p>
                      <a:pPr marL="228600" marR="0" indent="-228600">
                        <a:lnSpc>
                          <a:spcPct val="107000"/>
                        </a:lnSpc>
                        <a:spcBef>
                          <a:spcPts val="0"/>
                        </a:spcBef>
                        <a:spcAft>
                          <a:spcPts val="0"/>
                        </a:spcAft>
                      </a:pPr>
                      <a:r>
                        <a:rPr lang="en-US" sz="900" dirty="0">
                          <a:solidFill>
                            <a:schemeClr val="bg1"/>
                          </a:solidFill>
                          <a:effectLst/>
                        </a:rPr>
                        <a:t>Plans for student engagement but no evidence of implementation.</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accent5">
                        <a:lumMod val="40000"/>
                        <a:lumOff val="6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Inconsistently engages students in the content.</a:t>
                      </a:r>
                      <a:endParaRPr lang="en-US" sz="1000" dirty="0">
                        <a:solidFill>
                          <a:schemeClr val="bg1"/>
                        </a:solidFill>
                        <a:effectLst/>
                        <a:latin typeface="Noto Sans Symbols"/>
                        <a:ea typeface="Noto Sans Symbols"/>
                        <a:cs typeface="Noto Sans Symbols"/>
                      </a:endParaRPr>
                    </a:p>
                  </a:txBody>
                  <a:tcPr marL="43124" marR="43124" marT="0" marB="0">
                    <a:solidFill>
                      <a:schemeClr val="accent5">
                        <a:lumMod val="40000"/>
                        <a:lumOff val="6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Consistently engages the majority of students in the content. </a:t>
                      </a:r>
                      <a:endParaRPr lang="en-US" sz="1000" dirty="0">
                        <a:solidFill>
                          <a:schemeClr val="bg1"/>
                        </a:solidFill>
                        <a:effectLst/>
                        <a:highlight>
                          <a:srgbClr val="FFFF00"/>
                        </a:highlight>
                        <a:latin typeface="Noto Sans Symbols"/>
                        <a:ea typeface="Noto Sans Symbols"/>
                        <a:cs typeface="Noto Sans Symbols"/>
                      </a:endParaRPr>
                    </a:p>
                  </a:txBody>
                  <a:tcPr marL="43124" marR="43124" marT="0" marB="0">
                    <a:solidFill>
                      <a:schemeClr val="accent5">
                        <a:lumMod val="40000"/>
                        <a:lumOff val="60000"/>
                      </a:schemeClr>
                    </a:solidFill>
                  </a:tcPr>
                </a:tc>
                <a:tc vMerge="1">
                  <a:txBody>
                    <a:bodyPr/>
                    <a:lstStyle/>
                    <a:p>
                      <a:endParaRPr lang="en-US"/>
                    </a:p>
                  </a:txBody>
                  <a:tcPr/>
                </a:tc>
                <a:extLst>
                  <a:ext uri="{0D108BD9-81ED-4DB2-BD59-A6C34878D82A}">
                    <a16:rowId xmlns:a16="http://schemas.microsoft.com/office/drawing/2014/main" val="3175791492"/>
                  </a:ext>
                </a:extLst>
              </a:tr>
            </a:tbl>
          </a:graphicData>
        </a:graphic>
      </p:graphicFrame>
      <p:sp>
        <p:nvSpPr>
          <p:cNvPr id="10" name="Rectangle 6"/>
          <p:cNvSpPr>
            <a:spLocks noChangeArrowheads="1"/>
          </p:cNvSpPr>
          <p:nvPr/>
        </p:nvSpPr>
        <p:spPr bwMode="auto">
          <a:xfrm>
            <a:off x="2268538" y="2881313"/>
            <a:ext cx="3017837" cy="31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Title 1"/>
          <p:cNvSpPr txBox="1">
            <a:spLocks/>
          </p:cNvSpPr>
          <p:nvPr/>
        </p:nvSpPr>
        <p:spPr bwMode="auto">
          <a:xfrm>
            <a:off x="12192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Example Score of 4</a:t>
            </a:r>
          </a:p>
        </p:txBody>
      </p:sp>
    </p:spTree>
    <p:extLst>
      <p:ext uri="{BB962C8B-B14F-4D97-AF65-F5344CB8AC3E}">
        <p14:creationId xmlns:p14="http://schemas.microsoft.com/office/powerpoint/2010/main" val="1272401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09600"/>
            <a:ext cx="7086600" cy="1447800"/>
          </a:xfrm>
        </p:spPr>
        <p:txBody>
          <a:bodyPr/>
          <a:lstStyle/>
          <a:p>
            <a:r>
              <a:rPr lang="en-US" sz="3600" dirty="0">
                <a:latin typeface="Times New Roman" pitchFamily="-128" charset="0"/>
              </a:rPr>
              <a:t>Calibration</a:t>
            </a:r>
          </a:p>
        </p:txBody>
      </p:sp>
      <p:sp>
        <p:nvSpPr>
          <p:cNvPr id="102403" name="Content Placeholder 2"/>
          <p:cNvSpPr>
            <a:spLocks noGrp="1"/>
          </p:cNvSpPr>
          <p:nvPr>
            <p:ph idx="4294967295"/>
          </p:nvPr>
        </p:nvSpPr>
        <p:spPr>
          <a:xfrm>
            <a:off x="1371600" y="1831554"/>
            <a:ext cx="7467600" cy="5029200"/>
          </a:xfrm>
        </p:spPr>
        <p:txBody>
          <a:bodyPr/>
          <a:lstStyle/>
          <a:p>
            <a:pPr defTabSz="457200"/>
            <a:r>
              <a:rPr lang="en-US" sz="2400" dirty="0">
                <a:latin typeface="Times New Roman" pitchFamily="-128" charset="0"/>
              </a:rPr>
              <a:t>Every teacher candidate in the state is evaluated using the same instrument</a:t>
            </a:r>
          </a:p>
          <a:p>
            <a:pPr defTabSz="457200"/>
            <a:r>
              <a:rPr lang="en-US" sz="2400" dirty="0">
                <a:solidFill>
                  <a:schemeClr val="accent5">
                    <a:lumMod val="75000"/>
                  </a:schemeClr>
                </a:solidFill>
                <a:latin typeface="Times New Roman" pitchFamily="-128" charset="0"/>
              </a:rPr>
              <a:t>The MEES Teacher Candidate Assessment is the sole performance assessment for the state of Missouri</a:t>
            </a:r>
          </a:p>
          <a:p>
            <a:pPr defTabSz="457200"/>
            <a:r>
              <a:rPr lang="en-US" sz="2400" dirty="0">
                <a:latin typeface="Times New Roman" pitchFamily="-128" charset="0"/>
              </a:rPr>
              <a:t>Candidates must receive a specified score to receive teacher certification; the cut score for the 2020-2021 academic year is 42. This is the combined score of the Cooperating Teacher and University Supervisor.</a:t>
            </a:r>
          </a:p>
          <a:p>
            <a:pPr defTabSz="457200"/>
            <a:r>
              <a:rPr lang="en-US" sz="2400" dirty="0">
                <a:solidFill>
                  <a:schemeClr val="tx2">
                    <a:lumMod val="60000"/>
                    <a:lumOff val="40000"/>
                  </a:schemeClr>
                </a:solidFill>
                <a:latin typeface="Times New Roman" pitchFamily="-128" charset="0"/>
              </a:rPr>
              <a:t>Accurate scoring provides Teacher Candidates with valuable feedback</a:t>
            </a:r>
          </a:p>
          <a:p>
            <a:pPr defTabSz="457200"/>
            <a:endParaRPr lang="en-US" sz="2800" dirty="0">
              <a:latin typeface="Times New Roman" pitchFamily="-128" charset="0"/>
            </a:endParaRPr>
          </a:p>
          <a:p>
            <a:pPr marL="457200" lvl="1" indent="0" defTabSz="457200">
              <a:buNone/>
            </a:pPr>
            <a:endParaRPr lang="en-US" sz="2800" dirty="0">
              <a:solidFill>
                <a:schemeClr val="accent1"/>
              </a:solidFill>
              <a:latin typeface="Times New Roman" pitchFamily="-128" charset="0"/>
            </a:endParaRPr>
          </a:p>
        </p:txBody>
      </p:sp>
    </p:spTree>
    <p:extLst>
      <p:ext uri="{BB962C8B-B14F-4D97-AF65-F5344CB8AC3E}">
        <p14:creationId xmlns:p14="http://schemas.microsoft.com/office/powerpoint/2010/main" val="2674727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Calibration</a:t>
            </a:r>
          </a:p>
        </p:txBody>
      </p:sp>
      <p:sp>
        <p:nvSpPr>
          <p:cNvPr id="102403" name="Content Placeholder 2"/>
          <p:cNvSpPr>
            <a:spLocks noGrp="1"/>
          </p:cNvSpPr>
          <p:nvPr>
            <p:ph idx="4294967295"/>
          </p:nvPr>
        </p:nvSpPr>
        <p:spPr>
          <a:xfrm>
            <a:off x="1295400" y="1905000"/>
            <a:ext cx="7467600" cy="4525962"/>
          </a:xfrm>
        </p:spPr>
        <p:txBody>
          <a:bodyPr/>
          <a:lstStyle/>
          <a:p>
            <a:pPr defTabSz="457200"/>
            <a:r>
              <a:rPr lang="en-US" sz="2400" dirty="0">
                <a:solidFill>
                  <a:schemeClr val="tx2">
                    <a:lumMod val="60000"/>
                    <a:lumOff val="40000"/>
                  </a:schemeClr>
                </a:solidFill>
                <a:latin typeface="Times New Roman" pitchFamily="-128" charset="0"/>
              </a:rPr>
              <a:t>Base your </a:t>
            </a:r>
            <a:r>
              <a:rPr lang="en-US" sz="2400">
                <a:solidFill>
                  <a:schemeClr val="tx2">
                    <a:lumMod val="60000"/>
                    <a:lumOff val="40000"/>
                  </a:schemeClr>
                </a:solidFill>
                <a:latin typeface="Times New Roman" pitchFamily="-128" charset="0"/>
              </a:rPr>
              <a:t>score on </a:t>
            </a:r>
            <a:r>
              <a:rPr lang="en-US" sz="2400" dirty="0">
                <a:solidFill>
                  <a:schemeClr val="tx2">
                    <a:lumMod val="60000"/>
                    <a:lumOff val="40000"/>
                  </a:schemeClr>
                </a:solidFill>
                <a:latin typeface="Times New Roman" pitchFamily="-128" charset="0"/>
              </a:rPr>
              <a:t>observable data only</a:t>
            </a:r>
          </a:p>
          <a:p>
            <a:pPr defTabSz="457200"/>
            <a:r>
              <a:rPr lang="en-US" sz="2400" dirty="0">
                <a:latin typeface="Times New Roman" pitchFamily="-128" charset="0"/>
              </a:rPr>
              <a:t>Highlight each strand within the rubric to determine the score</a:t>
            </a:r>
          </a:p>
          <a:p>
            <a:pPr defTabSz="457200"/>
            <a:r>
              <a:rPr lang="en-US" sz="2400" dirty="0">
                <a:solidFill>
                  <a:schemeClr val="tx2">
                    <a:lumMod val="60000"/>
                    <a:lumOff val="40000"/>
                  </a:schemeClr>
                </a:solidFill>
                <a:latin typeface="Times New Roman" pitchFamily="-128" charset="0"/>
              </a:rPr>
              <a:t>Record specific evidence to support your score</a:t>
            </a:r>
          </a:p>
          <a:p>
            <a:pPr defTabSz="457200"/>
            <a:r>
              <a:rPr lang="en-US" sz="2400" dirty="0">
                <a:latin typeface="Times New Roman" pitchFamily="-128" charset="0"/>
              </a:rPr>
              <a:t>Review the language carefully and choose the score that aligns to the performance</a:t>
            </a:r>
          </a:p>
          <a:p>
            <a:pPr defTabSz="457200"/>
            <a:r>
              <a:rPr lang="en-US" sz="2400" dirty="0">
                <a:solidFill>
                  <a:schemeClr val="tx2">
                    <a:lumMod val="60000"/>
                    <a:lumOff val="40000"/>
                  </a:schemeClr>
                </a:solidFill>
                <a:latin typeface="Times New Roman" pitchFamily="-128" charset="0"/>
              </a:rPr>
              <a:t>Do not include inferences about what the candidate may have done</a:t>
            </a:r>
          </a:p>
          <a:p>
            <a:pPr defTabSz="457200"/>
            <a:r>
              <a:rPr lang="en-US" sz="2400" dirty="0">
                <a:latin typeface="Times New Roman" pitchFamily="-128" charset="0"/>
              </a:rPr>
              <a:t>Consider what feedback might be the most impactful to improve teaching practices</a:t>
            </a:r>
          </a:p>
          <a:p>
            <a:pPr defTabSz="457200"/>
            <a:endParaRPr lang="en-US" sz="2800" dirty="0">
              <a:latin typeface="Times New Roman" pitchFamily="-128" charset="0"/>
            </a:endParaRPr>
          </a:p>
          <a:p>
            <a:pPr marL="457200" lvl="1" indent="0" defTabSz="457200">
              <a:buNone/>
            </a:pPr>
            <a:endParaRPr lang="en-US" sz="2800" dirty="0">
              <a:solidFill>
                <a:schemeClr val="accent1"/>
              </a:solidFill>
              <a:latin typeface="Times New Roman" pitchFamily="-128" charset="0"/>
            </a:endParaRPr>
          </a:p>
        </p:txBody>
      </p:sp>
    </p:spTree>
    <p:extLst>
      <p:ext uri="{BB962C8B-B14F-4D97-AF65-F5344CB8AC3E}">
        <p14:creationId xmlns:p14="http://schemas.microsoft.com/office/powerpoint/2010/main" val="2932019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449487716"/>
              </p:ext>
            </p:extLst>
          </p:nvPr>
        </p:nvGraphicFramePr>
        <p:xfrm>
          <a:off x="1" y="1752600"/>
          <a:ext cx="9143998" cy="5105400"/>
        </p:xfrm>
        <a:graphic>
          <a:graphicData uri="http://schemas.openxmlformats.org/drawingml/2006/table">
            <a:tbl>
              <a:tblPr bandRow="1">
                <a:tableStyleId>{5C22544A-7EE6-4342-B048-85BDC9FD1C3A}</a:tableStyleId>
              </a:tblPr>
              <a:tblGrid>
                <a:gridCol w="1737147">
                  <a:extLst>
                    <a:ext uri="{9D8B030D-6E8A-4147-A177-3AD203B41FA5}">
                      <a16:colId xmlns:a16="http://schemas.microsoft.com/office/drawing/2014/main" val="1182173418"/>
                    </a:ext>
                  </a:extLst>
                </a:gridCol>
                <a:gridCol w="1747804">
                  <a:extLst>
                    <a:ext uri="{9D8B030D-6E8A-4147-A177-3AD203B41FA5}">
                      <a16:colId xmlns:a16="http://schemas.microsoft.com/office/drawing/2014/main" val="847627405"/>
                    </a:ext>
                  </a:extLst>
                </a:gridCol>
                <a:gridCol w="1683859">
                  <a:extLst>
                    <a:ext uri="{9D8B030D-6E8A-4147-A177-3AD203B41FA5}">
                      <a16:colId xmlns:a16="http://schemas.microsoft.com/office/drawing/2014/main" val="3018842152"/>
                    </a:ext>
                  </a:extLst>
                </a:gridCol>
                <a:gridCol w="2014237">
                  <a:extLst>
                    <a:ext uri="{9D8B030D-6E8A-4147-A177-3AD203B41FA5}">
                      <a16:colId xmlns:a16="http://schemas.microsoft.com/office/drawing/2014/main" val="1004232810"/>
                    </a:ext>
                  </a:extLst>
                </a:gridCol>
                <a:gridCol w="1960951">
                  <a:extLst>
                    <a:ext uri="{9D8B030D-6E8A-4147-A177-3AD203B41FA5}">
                      <a16:colId xmlns:a16="http://schemas.microsoft.com/office/drawing/2014/main" val="3676779502"/>
                    </a:ext>
                  </a:extLst>
                </a:gridCol>
              </a:tblGrid>
              <a:tr h="493889">
                <a:tc gridSpan="5">
                  <a:txBody>
                    <a:bodyPr/>
                    <a:lstStyle/>
                    <a:p>
                      <a:pPr marL="0" marR="0">
                        <a:lnSpc>
                          <a:spcPct val="107000"/>
                        </a:lnSpc>
                        <a:spcBef>
                          <a:spcPts val="0"/>
                        </a:spcBef>
                        <a:spcAft>
                          <a:spcPts val="0"/>
                        </a:spcAft>
                      </a:pPr>
                      <a:r>
                        <a:rPr lang="en-US" sz="900" dirty="0">
                          <a:solidFill>
                            <a:schemeClr val="bg1"/>
                          </a:solidFill>
                          <a:effectLst/>
                        </a:rPr>
                        <a:t>Standard 1: Content knowledge aligned with appropriate instruction. The teacher candidate understands the central concepts, structures, and tools of inquiry of the discipline(s) and creates learning experiences that make these aspects of subject matter meaningful and engaging for students.</a:t>
                      </a:r>
                      <a:endParaRPr lang="en-US" sz="1000" dirty="0">
                        <a:solidFill>
                          <a:schemeClr val="bg1"/>
                        </a:solidFill>
                        <a:effectLst/>
                      </a:endParaRPr>
                    </a:p>
                    <a:p>
                      <a:pPr marL="0" marR="0">
                        <a:lnSpc>
                          <a:spcPct val="107000"/>
                        </a:lnSpc>
                        <a:spcBef>
                          <a:spcPts val="0"/>
                        </a:spcBef>
                        <a:spcAft>
                          <a:spcPts val="0"/>
                        </a:spcAft>
                      </a:pPr>
                      <a:r>
                        <a:rPr lang="en-US" sz="105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0527468"/>
                  </a:ext>
                </a:extLst>
              </a:tr>
              <a:tr h="1397427">
                <a:tc>
                  <a:txBody>
                    <a:bodyPr/>
                    <a:lstStyle/>
                    <a:p>
                      <a:pPr marL="0" marR="0">
                        <a:lnSpc>
                          <a:spcPct val="107000"/>
                        </a:lnSpc>
                        <a:spcBef>
                          <a:spcPts val="0"/>
                        </a:spcBef>
                        <a:spcAft>
                          <a:spcPts val="0"/>
                        </a:spcAft>
                      </a:pPr>
                      <a:r>
                        <a:rPr lang="en-US" sz="900" dirty="0">
                          <a:solidFill>
                            <a:schemeClr val="bg1"/>
                          </a:solidFill>
                          <a:effectLst/>
                        </a:rPr>
                        <a:t>0-The teacher candidate does not possess the necessary knowledge, therefore, the standard is not evident or is incorrect in performance.</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dirty="0">
                          <a:solidFill>
                            <a:schemeClr val="bg1"/>
                          </a:solidFill>
                          <a:effectLst/>
                        </a:rPr>
                        <a:t>1-Emerging Candidate: The teacher candidate is able to articulate the necessary knowledge, but does not demonstrate in performance.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dirty="0">
                          <a:solidFill>
                            <a:schemeClr val="bg1"/>
                          </a:solidFill>
                          <a:effectLst/>
                        </a:rPr>
                        <a:t>2-Developing Candidate: The teacher candidate is able to articulate the necessary knowledge and demonstrates in performance with some success.</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a:solidFill>
                            <a:schemeClr val="bg1"/>
                          </a:solidFill>
                          <a:effectLst/>
                        </a:rPr>
                        <a:t>3-Skilled Candidate: The teacher candidate is able to articulate the necessary knowledge and effectively demonstrates in performance.</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Expected level of performance by the end of the student teaching semester.</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extLst>
                  <a:ext uri="{0D108BD9-81ED-4DB2-BD59-A6C34878D82A}">
                    <a16:rowId xmlns:a16="http://schemas.microsoft.com/office/drawing/2014/main" val="3119096506"/>
                  </a:ext>
                </a:extLst>
              </a:tr>
              <a:tr h="698715">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no opportunity for students to process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accent5">
                        <a:lumMod val="75000"/>
                      </a:schemeClr>
                    </a:solidFill>
                  </a:tcPr>
                </a:tc>
                <a:tc>
                  <a:txBody>
                    <a:bodyPr/>
                    <a:lstStyle/>
                    <a:p>
                      <a:pPr marL="228600" marR="0" indent="-228600">
                        <a:lnSpc>
                          <a:spcPct val="107000"/>
                        </a:lnSpc>
                        <a:spcBef>
                          <a:spcPts val="0"/>
                        </a:spcBef>
                        <a:spcAft>
                          <a:spcPts val="0"/>
                        </a:spcAft>
                      </a:pPr>
                      <a:r>
                        <a:rPr lang="en-US" sz="900" dirty="0">
                          <a:solidFill>
                            <a:schemeClr val="bg1"/>
                          </a:solidFill>
                          <a:effectLst/>
                        </a:rPr>
                        <a:t>Demonstrates an awareness of strategies to allow students to process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accent5">
                        <a:lumMod val="75000"/>
                      </a:schemeClr>
                    </a:solidFill>
                  </a:tcPr>
                </a:tc>
                <a:tc>
                  <a:txBody>
                    <a:bodyPr/>
                    <a:lstStyle/>
                    <a:p>
                      <a:pPr marL="228600" marR="0" indent="-228600">
                        <a:lnSpc>
                          <a:spcPct val="107000"/>
                        </a:lnSpc>
                        <a:spcBef>
                          <a:spcPts val="0"/>
                        </a:spcBef>
                        <a:spcAft>
                          <a:spcPts val="0"/>
                        </a:spcAft>
                      </a:pPr>
                      <a:r>
                        <a:rPr lang="en-US" sz="900" dirty="0">
                          <a:solidFill>
                            <a:schemeClr val="bg1"/>
                          </a:solidFill>
                          <a:effectLst/>
                        </a:rPr>
                        <a:t>Provides students limited opportunities to process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accent5">
                        <a:lumMod val="75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students with multiple opportunities to process the content.</a:t>
                      </a:r>
                      <a:endParaRPr lang="en-US" sz="1000" dirty="0">
                        <a:solidFill>
                          <a:schemeClr val="bg1"/>
                        </a:solidFill>
                        <a:effectLst/>
                      </a:endParaRPr>
                    </a:p>
                    <a:p>
                      <a:pPr marL="0" marR="0">
                        <a:lnSpc>
                          <a:spcPct val="107000"/>
                        </a:lnSpc>
                        <a:spcBef>
                          <a:spcPts val="0"/>
                        </a:spcBef>
                        <a:spcAft>
                          <a:spcPts val="120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accent5">
                        <a:lumMod val="75000"/>
                      </a:schemeClr>
                    </a:solidFill>
                  </a:tcPr>
                </a:tc>
                <a:tc rowSpan="4">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Identifies low engagement and responds with strategies to increase engagement.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Uses a variety of skillful questioning strategies to promote active participation and depth of student response.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Facilitates a lesson in which every student in the class appears engaged for the duration of the lesson.</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Promotes students authentically using vocabulary and terminology relevant to the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extLst>
                  <a:ext uri="{0D108BD9-81ED-4DB2-BD59-A6C34878D82A}">
                    <a16:rowId xmlns:a16="http://schemas.microsoft.com/office/drawing/2014/main" val="2219516222"/>
                  </a:ext>
                </a:extLst>
              </a:tr>
              <a:tr h="869537">
                <a:tc>
                  <a:txBody>
                    <a:bodyPr/>
                    <a:lstStyle/>
                    <a:p>
                      <a:pPr marL="228600" marR="0" indent="-228600">
                        <a:lnSpc>
                          <a:spcPct val="107000"/>
                        </a:lnSpc>
                        <a:spcBef>
                          <a:spcPts val="0"/>
                        </a:spcBef>
                        <a:spcAft>
                          <a:spcPts val="0"/>
                        </a:spcAft>
                      </a:pPr>
                      <a:r>
                        <a:rPr lang="en-US" sz="900" dirty="0">
                          <a:solidFill>
                            <a:schemeClr val="bg1"/>
                          </a:solidFill>
                          <a:effectLst/>
                        </a:rPr>
                        <a:t>Shares incorrect information.</a:t>
                      </a:r>
                      <a:endParaRPr lang="en-US" sz="1000" dirty="0">
                        <a:solidFill>
                          <a:schemeClr val="bg1"/>
                        </a:solidFill>
                        <a:effectLst/>
                        <a:latin typeface="Calibri" panose="020F0502020204030204" pitchFamily="34" charset="0"/>
                        <a:ea typeface="Calibri" panose="020F0502020204030204" pitchFamily="34" charset="0"/>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Demonstrates an understanding of basic content. </a:t>
                      </a:r>
                      <a:endParaRPr lang="en-US" sz="1000" dirty="0">
                        <a:solidFill>
                          <a:schemeClr val="bg1"/>
                        </a:solidFill>
                        <a:effectLst/>
                        <a:latin typeface="Noto Sans Symbols"/>
                        <a:ea typeface="Noto Sans Symbols"/>
                        <a:cs typeface="Noto Sans Symbols"/>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1000" dirty="0">
                          <a:solidFill>
                            <a:schemeClr val="bg1"/>
                          </a:solidFill>
                          <a:effectLst/>
                        </a:rPr>
                        <a:t> </a:t>
                      </a:r>
                      <a:r>
                        <a:rPr lang="en-US" sz="900" dirty="0">
                          <a:solidFill>
                            <a:schemeClr val="bg1"/>
                          </a:solidFill>
                          <a:effectLst/>
                        </a:rPr>
                        <a:t>Conveys accurate information when teaching content. </a:t>
                      </a:r>
                      <a:endParaRPr lang="en-US" sz="1000" dirty="0">
                        <a:solidFill>
                          <a:schemeClr val="bg1"/>
                        </a:solidFill>
                        <a:effectLst/>
                        <a:latin typeface="Noto Sans Symbols"/>
                        <a:ea typeface="Noto Sans Symbols"/>
                        <a:cs typeface="Noto Sans Symbols"/>
                      </a:endParaRPr>
                    </a:p>
                  </a:txBody>
                  <a:tcPr marL="43124" marR="43124" marT="0" marB="0"/>
                </a:tc>
                <a:tc>
                  <a:txBody>
                    <a:bodyPr/>
                    <a:lstStyle/>
                    <a:p>
                      <a:pPr marL="228600" marR="0" indent="-228600">
                        <a:lnSpc>
                          <a:spcPct val="107000"/>
                        </a:lnSpc>
                        <a:spcBef>
                          <a:spcPts val="0"/>
                        </a:spcBef>
                        <a:spcAft>
                          <a:spcPts val="0"/>
                        </a:spcAft>
                      </a:pPr>
                      <a:r>
                        <a:rPr lang="en-US" sz="900" dirty="0">
                          <a:solidFill>
                            <a:schemeClr val="bg1"/>
                          </a:solidFill>
                          <a:effectLst/>
                        </a:rPr>
                        <a:t>Conveys accurate content knowledge, relevant examples, and content-specific resources to engage students</a:t>
                      </a:r>
                      <a:r>
                        <a:rPr lang="en-US" sz="1000" dirty="0">
                          <a:solidFill>
                            <a:schemeClr val="bg1"/>
                          </a:solidFill>
                          <a:effectLst/>
                        </a:rPr>
                        <a:t> </a:t>
                      </a:r>
                      <a:r>
                        <a:rPr lang="en-US" sz="900" dirty="0">
                          <a:solidFill>
                            <a:schemeClr val="bg1"/>
                          </a:solidFill>
                          <a:effectLst/>
                        </a:rPr>
                        <a:t> and support learning.</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1910647824"/>
                  </a:ext>
                </a:extLst>
              </a:tr>
              <a:tr h="1027965">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Provides no evidence of addressing needed vocabulary and/or terminology for student understanding of content.</a:t>
                      </a:r>
                      <a:endParaRPr lang="en-US" sz="1000">
                        <a:solidFill>
                          <a:schemeClr val="bg1"/>
                        </a:solidFill>
                        <a:effectLst/>
                        <a:latin typeface="Noto Sans Symbols"/>
                        <a:ea typeface="Noto Sans Symbols"/>
                        <a:cs typeface="Noto Sans Symbols"/>
                      </a:endParaRPr>
                    </a:p>
                  </a:txBody>
                  <a:tcPr marL="0" marR="0" marT="0" marB="0"/>
                </a:tc>
                <a:tc>
                  <a:txBody>
                    <a:bodyPr/>
                    <a:lstStyle/>
                    <a:p>
                      <a:pPr marL="228600" marR="0" indent="-228600">
                        <a:lnSpc>
                          <a:spcPct val="107000"/>
                        </a:lnSpc>
                        <a:spcBef>
                          <a:spcPts val="0"/>
                        </a:spcBef>
                        <a:spcAft>
                          <a:spcPts val="0"/>
                        </a:spcAft>
                      </a:pPr>
                      <a:r>
                        <a:rPr lang="en-US" sz="900" b="1" dirty="0">
                          <a:solidFill>
                            <a:schemeClr val="bg1">
                              <a:lumMod val="60000"/>
                              <a:lumOff val="40000"/>
                            </a:schemeClr>
                          </a:solidFill>
                          <a:effectLst/>
                        </a:rPr>
                        <a:t>Plans to introduce vocabulary and terminology, but does not use strategies to enhance student engagement and responses</a:t>
                      </a:r>
                      <a:r>
                        <a:rPr lang="en-US" sz="900" dirty="0">
                          <a:solidFill>
                            <a:schemeClr val="bg1"/>
                          </a:solidFill>
                          <a:effectLst/>
                        </a:rPr>
                        <a:t>.</a:t>
                      </a:r>
                      <a:endParaRPr lang="en-US" sz="1000" dirty="0">
                        <a:solidFill>
                          <a:schemeClr val="bg1"/>
                        </a:solidFill>
                        <a:effectLst/>
                        <a:latin typeface="Calibri" panose="020F0502020204030204" pitchFamily="34" charset="0"/>
                        <a:ea typeface="Calibri" panose="020F0502020204030204" pitchFamily="34" charset="0"/>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Introduces vocabulary and terminology necessary to understand content, but uses limited strategies to engage students </a:t>
                      </a:r>
                      <a:endParaRPr lang="en-US" sz="1000" dirty="0">
                        <a:solidFill>
                          <a:schemeClr val="bg1"/>
                        </a:solidFill>
                        <a:effectLs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Conveys vocabulary and terminology necessary to understand content and uses evidence-based instructional strategies to engage students.</a:t>
                      </a:r>
                      <a:endParaRPr lang="en-US" sz="1000" dirty="0">
                        <a:solidFill>
                          <a:schemeClr val="bg1"/>
                        </a:solidFill>
                        <a:effectLst/>
                        <a:latin typeface="Noto Sans Symbols"/>
                        <a:ea typeface="Noto Sans Symbols"/>
                        <a:cs typeface="Noto Sans Symbols"/>
                      </a:endParaRPr>
                    </a:p>
                  </a:txBody>
                  <a:tcPr marL="43124" marR="43124" marT="0" marB="0">
                    <a:solidFill>
                      <a:schemeClr val="tx2">
                        <a:lumMod val="20000"/>
                        <a:lumOff val="80000"/>
                      </a:schemeClr>
                    </a:solidFill>
                  </a:tcPr>
                </a:tc>
                <a:tc vMerge="1">
                  <a:txBody>
                    <a:bodyPr/>
                    <a:lstStyle/>
                    <a:p>
                      <a:endParaRPr lang="en-US"/>
                    </a:p>
                  </a:txBody>
                  <a:tcPr/>
                </a:tc>
                <a:extLst>
                  <a:ext uri="{0D108BD9-81ED-4DB2-BD59-A6C34878D82A}">
                    <a16:rowId xmlns:a16="http://schemas.microsoft.com/office/drawing/2014/main" val="429510454"/>
                  </a:ext>
                </a:extLst>
              </a:tr>
              <a:tr h="617867">
                <a:tc>
                  <a:txBody>
                    <a:bodyPr/>
                    <a:lstStyle/>
                    <a:p>
                      <a:pPr marL="228600" marR="0" indent="-228600">
                        <a:lnSpc>
                          <a:spcPct val="107000"/>
                        </a:lnSpc>
                        <a:spcBef>
                          <a:spcPts val="0"/>
                        </a:spcBef>
                        <a:spcAft>
                          <a:spcPts val="0"/>
                        </a:spcAft>
                      </a:pPr>
                      <a:r>
                        <a:rPr lang="en-US" sz="900">
                          <a:solidFill>
                            <a:schemeClr val="bg1"/>
                          </a:solidFill>
                          <a:effectLst/>
                        </a:rPr>
                        <a:t>Provides no evidence of planning for student engagement.</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dirty="0">
                          <a:solidFill>
                            <a:schemeClr val="bg1"/>
                          </a:solidFill>
                          <a:effectLst/>
                        </a:rPr>
                        <a:t>Plans for student engagement but no evidence of implementation.</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Inconsistently engages students in the content.</a:t>
                      </a:r>
                      <a:endParaRPr lang="en-US" sz="1000" dirty="0">
                        <a:solidFill>
                          <a:schemeClr val="bg1"/>
                        </a:solidFill>
                        <a:effectLst/>
                        <a:latin typeface="Noto Sans Symbols"/>
                        <a:ea typeface="Noto Sans Symbols"/>
                        <a:cs typeface="Noto Sans Symbols"/>
                      </a:endParaRPr>
                    </a:p>
                  </a:txBody>
                  <a:tcPr marL="43124" marR="43124" marT="0" marB="0">
                    <a:solidFill>
                      <a:schemeClr val="accent5">
                        <a:lumMod val="40000"/>
                        <a:lumOff val="6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Consistently engages the majority of students in the content. </a:t>
                      </a:r>
                      <a:endParaRPr lang="en-US" sz="1000" dirty="0">
                        <a:solidFill>
                          <a:schemeClr val="bg1"/>
                        </a:solidFill>
                        <a:effectLst/>
                        <a:latin typeface="Noto Sans Symbols"/>
                        <a:ea typeface="Noto Sans Symbols"/>
                        <a:cs typeface="Noto Sans Symbols"/>
                      </a:endParaRPr>
                    </a:p>
                  </a:txBody>
                  <a:tcPr marL="43124" marR="43124" marT="0" marB="0">
                    <a:solidFill>
                      <a:schemeClr val="accent5">
                        <a:lumMod val="40000"/>
                        <a:lumOff val="60000"/>
                      </a:schemeClr>
                    </a:solidFill>
                  </a:tcPr>
                </a:tc>
                <a:tc vMerge="1">
                  <a:txBody>
                    <a:bodyPr/>
                    <a:lstStyle/>
                    <a:p>
                      <a:endParaRPr lang="en-US"/>
                    </a:p>
                  </a:txBody>
                  <a:tcPr/>
                </a:tc>
                <a:extLst>
                  <a:ext uri="{0D108BD9-81ED-4DB2-BD59-A6C34878D82A}">
                    <a16:rowId xmlns:a16="http://schemas.microsoft.com/office/drawing/2014/main" val="3175791492"/>
                  </a:ext>
                </a:extLst>
              </a:tr>
            </a:tbl>
          </a:graphicData>
        </a:graphic>
      </p:graphicFrame>
      <p:sp>
        <p:nvSpPr>
          <p:cNvPr id="10" name="Rectangle 6"/>
          <p:cNvSpPr>
            <a:spLocks noChangeArrowheads="1"/>
          </p:cNvSpPr>
          <p:nvPr/>
        </p:nvSpPr>
        <p:spPr bwMode="auto">
          <a:xfrm>
            <a:off x="2268538" y="2881313"/>
            <a:ext cx="3017837" cy="31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Title 1"/>
          <p:cNvSpPr txBox="1">
            <a:spLocks/>
          </p:cNvSpPr>
          <p:nvPr/>
        </p:nvSpPr>
        <p:spPr bwMode="auto">
          <a:xfrm>
            <a:off x="12192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Common Language</a:t>
            </a:r>
          </a:p>
        </p:txBody>
      </p:sp>
      <p:sp>
        <p:nvSpPr>
          <p:cNvPr id="2" name="Left Arrow 1"/>
          <p:cNvSpPr/>
          <p:nvPr/>
        </p:nvSpPr>
        <p:spPr bwMode="auto">
          <a:xfrm>
            <a:off x="1676400" y="2421174"/>
            <a:ext cx="1143000" cy="703026"/>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sz="2000" b="0" i="0" u="none" strike="noStrike" cap="none" normalizeH="0" baseline="0" dirty="0">
                <a:ln>
                  <a:noFill/>
                </a:ln>
                <a:solidFill>
                  <a:schemeClr val="tx1"/>
                </a:solidFill>
                <a:effectLst/>
                <a:latin typeface="Helvetica" pitchFamily="-128" charset="0"/>
              </a:rPr>
              <a:t>Level</a:t>
            </a:r>
          </a:p>
        </p:txBody>
      </p:sp>
      <p:sp>
        <p:nvSpPr>
          <p:cNvPr id="6" name="Left Arrow 5"/>
          <p:cNvSpPr/>
          <p:nvPr/>
        </p:nvSpPr>
        <p:spPr bwMode="auto">
          <a:xfrm>
            <a:off x="7179129" y="3657600"/>
            <a:ext cx="1143000" cy="703026"/>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dirty="0"/>
              <a:t>Strand</a:t>
            </a:r>
            <a:endParaRPr kumimoji="1" lang="en-US" sz="2000" b="0" i="0" u="none" strike="noStrike" cap="none" normalizeH="0" baseline="0" dirty="0">
              <a:ln>
                <a:noFill/>
              </a:ln>
              <a:solidFill>
                <a:schemeClr val="tx1"/>
              </a:solidFill>
              <a:effectLst/>
              <a:latin typeface="Helvetica" pitchFamily="-128" charset="0"/>
            </a:endParaRPr>
          </a:p>
        </p:txBody>
      </p:sp>
      <p:sp>
        <p:nvSpPr>
          <p:cNvPr id="7" name="Left Arrow 6"/>
          <p:cNvSpPr/>
          <p:nvPr/>
        </p:nvSpPr>
        <p:spPr bwMode="auto">
          <a:xfrm>
            <a:off x="3460295" y="5334000"/>
            <a:ext cx="1645105" cy="703026"/>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dirty="0"/>
              <a:t>Descriptor</a:t>
            </a:r>
            <a:endParaRPr kumimoji="1" lang="en-US" sz="2000" b="0" i="0" u="none" strike="noStrike" cap="none" normalizeH="0" baseline="0" dirty="0">
              <a:ln>
                <a:noFill/>
              </a:ln>
              <a:solidFill>
                <a:schemeClr val="tx1"/>
              </a:solidFill>
              <a:effectLst/>
              <a:latin typeface="Helvetica" pitchFamily="-128" charset="0"/>
            </a:endParaRPr>
          </a:p>
        </p:txBody>
      </p:sp>
    </p:spTree>
    <p:extLst>
      <p:ext uri="{BB962C8B-B14F-4D97-AF65-F5344CB8AC3E}">
        <p14:creationId xmlns:p14="http://schemas.microsoft.com/office/powerpoint/2010/main" val="1088619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Practice Scoring Round 1</a:t>
            </a:r>
          </a:p>
        </p:txBody>
      </p:sp>
      <p:sp>
        <p:nvSpPr>
          <p:cNvPr id="102403" name="Content Placeholder 2"/>
          <p:cNvSpPr>
            <a:spLocks noGrp="1"/>
          </p:cNvSpPr>
          <p:nvPr>
            <p:ph idx="4294967295"/>
          </p:nvPr>
        </p:nvSpPr>
        <p:spPr>
          <a:xfrm>
            <a:off x="1295400" y="1647854"/>
            <a:ext cx="7467600" cy="4525962"/>
          </a:xfrm>
        </p:spPr>
        <p:txBody>
          <a:bodyPr/>
          <a:lstStyle/>
          <a:p>
            <a:pPr marL="0" indent="0" defTabSz="457200">
              <a:buNone/>
            </a:pPr>
            <a:r>
              <a:rPr lang="en-US" dirty="0">
                <a:solidFill>
                  <a:schemeClr val="tx2">
                    <a:lumMod val="60000"/>
                    <a:lumOff val="40000"/>
                  </a:schemeClr>
                </a:solidFill>
                <a:latin typeface="Times New Roman" pitchFamily="-128" charset="0"/>
                <a:hlinkClick r:id="rId3"/>
              </a:rPr>
              <a:t>View the 2</a:t>
            </a:r>
            <a:r>
              <a:rPr lang="en-US" baseline="30000" dirty="0">
                <a:solidFill>
                  <a:schemeClr val="tx2">
                    <a:lumMod val="60000"/>
                    <a:lumOff val="40000"/>
                  </a:schemeClr>
                </a:solidFill>
                <a:latin typeface="Times New Roman" pitchFamily="-128" charset="0"/>
                <a:hlinkClick r:id="rId3"/>
              </a:rPr>
              <a:t>nd</a:t>
            </a:r>
            <a:r>
              <a:rPr lang="en-US" dirty="0">
                <a:solidFill>
                  <a:schemeClr val="tx2">
                    <a:lumMod val="60000"/>
                    <a:lumOff val="40000"/>
                  </a:schemeClr>
                </a:solidFill>
                <a:latin typeface="Times New Roman" pitchFamily="-128" charset="0"/>
                <a:hlinkClick r:id="rId3"/>
              </a:rPr>
              <a:t> Grade Math Video</a:t>
            </a:r>
            <a:endParaRPr lang="en-US" strike="sngStrike" dirty="0">
              <a:solidFill>
                <a:schemeClr val="tx2">
                  <a:lumMod val="60000"/>
                  <a:lumOff val="40000"/>
                </a:schemeClr>
              </a:solidFill>
              <a:latin typeface="Times New Roman" pitchFamily="-128" charset="0"/>
            </a:endParaRPr>
          </a:p>
          <a:p>
            <a:pPr marL="0" indent="0" defTabSz="457200">
              <a:buNone/>
            </a:pPr>
            <a:r>
              <a:rPr lang="en-US" dirty="0">
                <a:latin typeface="Times New Roman" pitchFamily="-128" charset="0"/>
              </a:rPr>
              <a:t>Individually:</a:t>
            </a:r>
          </a:p>
          <a:p>
            <a:pPr defTabSz="457200"/>
            <a:r>
              <a:rPr lang="en-US" dirty="0">
                <a:solidFill>
                  <a:schemeClr val="tx2">
                    <a:lumMod val="60000"/>
                    <a:lumOff val="40000"/>
                  </a:schemeClr>
                </a:solidFill>
                <a:latin typeface="Times New Roman" pitchFamily="-128" charset="0"/>
              </a:rPr>
              <a:t>Score Standards 2, 5, &amp; 7</a:t>
            </a:r>
          </a:p>
          <a:p>
            <a:pPr defTabSz="457200"/>
            <a:r>
              <a:rPr lang="en-US" dirty="0">
                <a:solidFill>
                  <a:schemeClr val="tx2">
                    <a:lumMod val="60000"/>
                    <a:lumOff val="40000"/>
                  </a:schemeClr>
                </a:solidFill>
                <a:latin typeface="Times New Roman" pitchFamily="-128" charset="0"/>
              </a:rPr>
              <a:t>Record evidence for scoring</a:t>
            </a:r>
          </a:p>
          <a:p>
            <a:pPr defTabSz="457200"/>
            <a:endParaRPr lang="en-US" dirty="0">
              <a:solidFill>
                <a:schemeClr val="tx2">
                  <a:lumMod val="60000"/>
                  <a:lumOff val="40000"/>
                </a:schemeClr>
              </a:solidFill>
              <a:latin typeface="Times New Roman" pitchFamily="-128" charset="0"/>
            </a:endParaRPr>
          </a:p>
          <a:p>
            <a:pPr marL="0" indent="0" defTabSz="457200">
              <a:buNone/>
            </a:pPr>
            <a:r>
              <a:rPr lang="en-US" dirty="0">
                <a:latin typeface="Times New Roman" pitchFamily="-128" charset="0"/>
              </a:rPr>
              <a:t>CT, US, TC as a Group:</a:t>
            </a:r>
          </a:p>
          <a:p>
            <a:pPr defTabSz="457200"/>
            <a:r>
              <a:rPr lang="en-US" dirty="0">
                <a:solidFill>
                  <a:schemeClr val="tx2">
                    <a:lumMod val="60000"/>
                    <a:lumOff val="40000"/>
                  </a:schemeClr>
                </a:solidFill>
                <a:latin typeface="Times New Roman" pitchFamily="-128" charset="0"/>
              </a:rPr>
              <a:t>Share your evidence</a:t>
            </a:r>
          </a:p>
          <a:p>
            <a:pPr defTabSz="457200"/>
            <a:r>
              <a:rPr lang="en-US" dirty="0">
                <a:solidFill>
                  <a:schemeClr val="tx2">
                    <a:lumMod val="60000"/>
                    <a:lumOff val="40000"/>
                  </a:schemeClr>
                </a:solidFill>
                <a:latin typeface="Times New Roman" pitchFamily="-128" charset="0"/>
              </a:rPr>
              <a:t>Discuss what artifacts might be helpful to support scoring</a:t>
            </a:r>
          </a:p>
          <a:p>
            <a:pPr defTabSz="457200"/>
            <a:r>
              <a:rPr lang="en-US" dirty="0">
                <a:solidFill>
                  <a:schemeClr val="tx2">
                    <a:lumMod val="60000"/>
                    <a:lumOff val="40000"/>
                  </a:schemeClr>
                </a:solidFill>
                <a:latin typeface="Times New Roman" pitchFamily="-128" charset="0"/>
              </a:rPr>
              <a:t>Consider the feedback you might share</a:t>
            </a:r>
          </a:p>
          <a:p>
            <a:pPr defTabSz="457200"/>
            <a:endParaRPr lang="en-US" sz="2400" dirty="0">
              <a:latin typeface="Times New Roman" pitchFamily="-128" charset="0"/>
            </a:endParaRPr>
          </a:p>
          <a:p>
            <a:pPr marL="457200" lvl="1" indent="0" defTabSz="457200">
              <a:buNone/>
            </a:pPr>
            <a:endParaRPr lang="en-US" sz="2800" dirty="0">
              <a:solidFill>
                <a:schemeClr val="accent1"/>
              </a:solidFill>
              <a:latin typeface="Times New Roman" pitchFamily="-128" charset="0"/>
            </a:endParaRPr>
          </a:p>
        </p:txBody>
      </p:sp>
    </p:spTree>
    <p:extLst>
      <p:ext uri="{BB962C8B-B14F-4D97-AF65-F5344CB8AC3E}">
        <p14:creationId xmlns:p14="http://schemas.microsoft.com/office/powerpoint/2010/main" val="2014227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7045084"/>
              </p:ext>
            </p:extLst>
          </p:nvPr>
        </p:nvGraphicFramePr>
        <p:xfrm>
          <a:off x="-2" y="1752600"/>
          <a:ext cx="9144001" cy="5202125"/>
        </p:xfrm>
        <a:graphic>
          <a:graphicData uri="http://schemas.openxmlformats.org/drawingml/2006/table">
            <a:tbl>
              <a:tblPr bandRow="1">
                <a:tableStyleId>{5C22544A-7EE6-4342-B048-85BDC9FD1C3A}</a:tableStyleId>
              </a:tblPr>
              <a:tblGrid>
                <a:gridCol w="1623325">
                  <a:extLst>
                    <a:ext uri="{9D8B030D-6E8A-4147-A177-3AD203B41FA5}">
                      <a16:colId xmlns:a16="http://schemas.microsoft.com/office/drawing/2014/main" val="1047094027"/>
                    </a:ext>
                  </a:extLst>
                </a:gridCol>
                <a:gridCol w="1638859">
                  <a:extLst>
                    <a:ext uri="{9D8B030D-6E8A-4147-A177-3AD203B41FA5}">
                      <a16:colId xmlns:a16="http://schemas.microsoft.com/office/drawing/2014/main" val="667818441"/>
                    </a:ext>
                  </a:extLst>
                </a:gridCol>
                <a:gridCol w="1663573">
                  <a:extLst>
                    <a:ext uri="{9D8B030D-6E8A-4147-A177-3AD203B41FA5}">
                      <a16:colId xmlns:a16="http://schemas.microsoft.com/office/drawing/2014/main" val="3727837479"/>
                    </a:ext>
                  </a:extLst>
                </a:gridCol>
                <a:gridCol w="2160667">
                  <a:extLst>
                    <a:ext uri="{9D8B030D-6E8A-4147-A177-3AD203B41FA5}">
                      <a16:colId xmlns:a16="http://schemas.microsoft.com/office/drawing/2014/main" val="2093043453"/>
                    </a:ext>
                  </a:extLst>
                </a:gridCol>
                <a:gridCol w="2057577">
                  <a:extLst>
                    <a:ext uri="{9D8B030D-6E8A-4147-A177-3AD203B41FA5}">
                      <a16:colId xmlns:a16="http://schemas.microsoft.com/office/drawing/2014/main" val="674242314"/>
                    </a:ext>
                  </a:extLst>
                </a:gridCol>
              </a:tblGrid>
              <a:tr h="444167">
                <a:tc gridSpan="5">
                  <a:txBody>
                    <a:bodyPr/>
                    <a:lstStyle/>
                    <a:p>
                      <a:pPr marL="0" marR="0">
                        <a:lnSpc>
                          <a:spcPct val="107000"/>
                        </a:lnSpc>
                        <a:spcBef>
                          <a:spcPts val="0"/>
                        </a:spcBef>
                        <a:spcAft>
                          <a:spcPts val="0"/>
                        </a:spcAft>
                      </a:pPr>
                      <a:r>
                        <a:rPr lang="en-US" sz="900">
                          <a:solidFill>
                            <a:schemeClr val="bg1"/>
                          </a:solidFill>
                          <a:effectLst/>
                        </a:rPr>
                        <a:t>Standard 2:  Student Learning, Growth, and Development. The teacher candidate understands how students learn, develop, and differ in their approaches to learning. The teacher candidate provides learning opportunities that are adapted to diverse learners and support the intellectual, social, and personal development of all students.</a:t>
                      </a:r>
                      <a:endParaRPr lang="en-US" sz="1000">
                        <a:solidFill>
                          <a:schemeClr val="bg1"/>
                        </a:solidFill>
                        <a:effectLst/>
                      </a:endParaRPr>
                    </a:p>
                    <a:p>
                      <a:pPr marL="0" marR="0">
                        <a:lnSpc>
                          <a:spcPct val="107000"/>
                        </a:lnSpc>
                        <a:spcBef>
                          <a:spcPts val="0"/>
                        </a:spcBef>
                        <a:spcAft>
                          <a:spcPts val="0"/>
                        </a:spcAft>
                      </a:pPr>
                      <a:r>
                        <a:rPr lang="en-US" sz="105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0290" marR="4029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2455292"/>
                  </a:ext>
                </a:extLst>
              </a:tr>
              <a:tr h="1243598">
                <a:tc>
                  <a:txBody>
                    <a:bodyPr/>
                    <a:lstStyle/>
                    <a:p>
                      <a:pPr marL="0" marR="0">
                        <a:lnSpc>
                          <a:spcPct val="107000"/>
                        </a:lnSpc>
                        <a:spcBef>
                          <a:spcPts val="0"/>
                        </a:spcBef>
                        <a:spcAft>
                          <a:spcPts val="0"/>
                        </a:spcAft>
                      </a:pPr>
                      <a:r>
                        <a:rPr lang="en-US" sz="900">
                          <a:solidFill>
                            <a:schemeClr val="bg1"/>
                          </a:solidFill>
                          <a:effectLst/>
                        </a:rPr>
                        <a:t>0-The teacher candidate does not possess the necessary knowledge, therefore, the standard is not evident or is incorrect in performance.</a:t>
                      </a:r>
                      <a:endParaRPr lang="en-US" sz="1000">
                        <a:solidFill>
                          <a:schemeClr val="bg1"/>
                        </a:solidFill>
                        <a:effectLst/>
                        <a:latin typeface="Calibri" panose="020F0502020204030204" pitchFamily="34" charset="0"/>
                        <a:ea typeface="Calibri" panose="020F0502020204030204" pitchFamily="34" charset="0"/>
                      </a:endParaRPr>
                    </a:p>
                  </a:txBody>
                  <a:tcPr marL="40290" marR="40290" marT="0" marB="0"/>
                </a:tc>
                <a:tc>
                  <a:txBody>
                    <a:bodyPr/>
                    <a:lstStyle/>
                    <a:p>
                      <a:pPr marL="0" marR="0">
                        <a:lnSpc>
                          <a:spcPct val="107000"/>
                        </a:lnSpc>
                        <a:spcBef>
                          <a:spcPts val="0"/>
                        </a:spcBef>
                        <a:spcAft>
                          <a:spcPts val="0"/>
                        </a:spcAft>
                      </a:pPr>
                      <a:r>
                        <a:rPr lang="en-US" sz="900">
                          <a:solidFill>
                            <a:schemeClr val="bg1"/>
                          </a:solidFill>
                          <a:effectLst/>
                        </a:rPr>
                        <a:t>1-Emerging Candidate: The teacher candidate is able to articulate the necessary knowledge, but does not demonstrate in performance. </a:t>
                      </a:r>
                      <a:endParaRPr lang="en-US" sz="1000">
                        <a:solidFill>
                          <a:schemeClr val="bg1"/>
                        </a:solidFill>
                        <a:effectLst/>
                        <a:latin typeface="Calibri" panose="020F0502020204030204" pitchFamily="34" charset="0"/>
                        <a:ea typeface="Calibri" panose="020F0502020204030204" pitchFamily="34" charset="0"/>
                      </a:endParaRPr>
                    </a:p>
                  </a:txBody>
                  <a:tcPr marL="40290" marR="40290" marT="0" marB="0"/>
                </a:tc>
                <a:tc>
                  <a:txBody>
                    <a:bodyPr/>
                    <a:lstStyle/>
                    <a:p>
                      <a:pPr marL="0" marR="0">
                        <a:lnSpc>
                          <a:spcPct val="107000"/>
                        </a:lnSpc>
                        <a:spcBef>
                          <a:spcPts val="0"/>
                        </a:spcBef>
                        <a:spcAft>
                          <a:spcPts val="0"/>
                        </a:spcAft>
                      </a:pPr>
                      <a:r>
                        <a:rPr lang="en-US" sz="900">
                          <a:solidFill>
                            <a:schemeClr val="bg1"/>
                          </a:solidFill>
                          <a:effectLst/>
                        </a:rPr>
                        <a:t>2-Developing Candidate: The teacher candidate is able to articulate the necessary knowledge and demonstrates in performance with some success.</a:t>
                      </a:r>
                      <a:endParaRPr lang="en-US" sz="1000">
                        <a:solidFill>
                          <a:schemeClr val="bg1"/>
                        </a:solidFill>
                        <a:effectLst/>
                        <a:latin typeface="Calibri" panose="020F0502020204030204" pitchFamily="34" charset="0"/>
                        <a:ea typeface="Calibri" panose="020F0502020204030204" pitchFamily="34" charset="0"/>
                      </a:endParaRPr>
                    </a:p>
                  </a:txBody>
                  <a:tcPr marL="40290" marR="40290" marT="0" marB="0"/>
                </a:tc>
                <a:tc>
                  <a:txBody>
                    <a:bodyPr/>
                    <a:lstStyle/>
                    <a:p>
                      <a:pPr marL="0" marR="0">
                        <a:lnSpc>
                          <a:spcPct val="107000"/>
                        </a:lnSpc>
                        <a:spcBef>
                          <a:spcPts val="0"/>
                        </a:spcBef>
                        <a:spcAft>
                          <a:spcPts val="0"/>
                        </a:spcAft>
                      </a:pPr>
                      <a:r>
                        <a:rPr lang="en-US" sz="900" dirty="0">
                          <a:solidFill>
                            <a:schemeClr val="bg1"/>
                          </a:solidFill>
                          <a:effectLst/>
                        </a:rPr>
                        <a:t>3-Skilled Candidate: The teacher candidate is able to articulate the necessary knowledge and effectively demonstrates in performance.</a:t>
                      </a:r>
                      <a:endParaRPr lang="en-US" sz="1000" dirty="0">
                        <a:solidFill>
                          <a:schemeClr val="bg1"/>
                        </a:solidFill>
                        <a:effectLst/>
                      </a:endParaRPr>
                    </a:p>
                    <a:p>
                      <a:pPr marL="0" marR="0">
                        <a:lnSpc>
                          <a:spcPct val="107000"/>
                        </a:lnSpc>
                        <a:spcBef>
                          <a:spcPts val="0"/>
                        </a:spcBef>
                        <a:spcAft>
                          <a:spcPts val="0"/>
                        </a:spcAft>
                      </a:pPr>
                      <a:r>
                        <a:rPr lang="en-US" sz="1050" dirty="0">
                          <a:solidFill>
                            <a:schemeClr val="bg1"/>
                          </a:solidFill>
                          <a:effectLst/>
                        </a:rPr>
                        <a:t>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Expected level of performance by the end of the student teaching semester.</a:t>
                      </a:r>
                      <a:endParaRPr lang="en-US" sz="1000" dirty="0">
                        <a:solidFill>
                          <a:schemeClr val="bg1"/>
                        </a:solidFill>
                        <a:effectLst/>
                        <a:latin typeface="Calibri" panose="020F0502020204030204" pitchFamily="34" charset="0"/>
                        <a:ea typeface="Calibri" panose="020F0502020204030204" pitchFamily="34" charset="0"/>
                      </a:endParaRPr>
                    </a:p>
                  </a:txBody>
                  <a:tcPr marL="40290" marR="40290" marT="0" marB="0"/>
                </a:tc>
                <a:tc>
                  <a:txBody>
                    <a:bodyPr/>
                    <a:lstStyle/>
                    <a:p>
                      <a:pPr marL="0" marR="0">
                        <a:lnSpc>
                          <a:spcPct val="107000"/>
                        </a:lnSpc>
                        <a:spcBef>
                          <a:spcPts val="0"/>
                        </a:spcBef>
                        <a:spcAft>
                          <a:spcPts val="0"/>
                        </a:spcAft>
                      </a:pPr>
                      <a:r>
                        <a:rPr lang="en-US" sz="900">
                          <a:solidFill>
                            <a:schemeClr val="bg1"/>
                          </a:solidFill>
                          <a:effectLst/>
                        </a:rPr>
                        <a:t>4-Exceeding Candidate: </a:t>
                      </a:r>
                      <a:endParaRPr lang="en-US" sz="1000">
                        <a:solidFill>
                          <a:schemeClr val="bg1"/>
                        </a:solidFill>
                        <a:effectLst/>
                      </a:endParaRPr>
                    </a:p>
                    <a:p>
                      <a:pPr marL="0" marR="0">
                        <a:lnSpc>
                          <a:spcPct val="107000"/>
                        </a:lnSpc>
                        <a:spcBef>
                          <a:spcPts val="0"/>
                        </a:spcBef>
                        <a:spcAft>
                          <a:spcPts val="0"/>
                        </a:spcAft>
                      </a:pPr>
                      <a:r>
                        <a:rPr lang="en-US" sz="1050">
                          <a:solidFill>
                            <a:schemeClr val="bg1"/>
                          </a:solidFill>
                          <a:effectLst/>
                        </a:rPr>
                        <a:t> </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The teacher candidate adapts and develops the lesson according to the teaching environment/ student response (all descriptors in the skilled candidate (3) column must be met as well as at least one descriptor below):</a:t>
                      </a:r>
                      <a:endParaRPr lang="en-US" sz="1000">
                        <a:solidFill>
                          <a:schemeClr val="bg1"/>
                        </a:solidFill>
                        <a:effectLst/>
                        <a:latin typeface="Calibri" panose="020F0502020204030204" pitchFamily="34" charset="0"/>
                        <a:ea typeface="Calibri" panose="020F0502020204030204" pitchFamily="34" charset="0"/>
                      </a:endParaRPr>
                    </a:p>
                  </a:txBody>
                  <a:tcPr marL="40290" marR="40290" marT="0" marB="0"/>
                </a:tc>
                <a:extLst>
                  <a:ext uri="{0D108BD9-81ED-4DB2-BD59-A6C34878D82A}">
                    <a16:rowId xmlns:a16="http://schemas.microsoft.com/office/drawing/2014/main" val="3802780804"/>
                  </a:ext>
                </a:extLst>
              </a:tr>
              <a:tr h="1332384">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no evidence of differentiating content, process, product, or environment or shows no awareness of student differences.</a:t>
                      </a:r>
                      <a:endParaRPr lang="en-US" sz="1000" dirty="0">
                        <a:solidFill>
                          <a:schemeClr val="bg1"/>
                        </a:solidFill>
                        <a:effectLst/>
                        <a:latin typeface="Noto Sans Symbols"/>
                        <a:ea typeface="Noto Sans Symbols"/>
                        <a:cs typeface="Noto Sans Symbols"/>
                      </a:endParaRPr>
                    </a:p>
                  </a:txBody>
                  <a:tcPr marL="40290" marR="40290" marT="0" marB="0">
                    <a:solidFill>
                      <a:schemeClr val="accent5">
                        <a:lumMod val="60000"/>
                        <a:lumOff val="4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Describes strategies to differentiate and adjust instruction based on student differences.</a:t>
                      </a:r>
                      <a:r>
                        <a:rPr lang="en-US" sz="900">
                          <a:solidFill>
                            <a:schemeClr val="bg1"/>
                          </a:solidFill>
                          <a:effectLst/>
                          <a:highlight>
                            <a:srgbClr val="FFFFFF"/>
                          </a:highlight>
                        </a:rPr>
                        <a:t> </a:t>
                      </a:r>
                      <a:endParaRPr lang="en-US" sz="1000">
                        <a:solidFill>
                          <a:schemeClr val="bg1"/>
                        </a:solidFill>
                        <a:effectLst/>
                        <a:latin typeface="Noto Sans Symbols"/>
                        <a:ea typeface="Noto Sans Symbols"/>
                        <a:cs typeface="Noto Sans Symbols"/>
                      </a:endParaRPr>
                    </a:p>
                  </a:txBody>
                  <a:tcPr marL="40290" marR="4029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Varies activities and strategies within a lesson but does not intentionally consider individual student differences represented in the classroom.</a:t>
                      </a:r>
                      <a:endParaRPr lang="en-US" sz="1000" dirty="0">
                        <a:solidFill>
                          <a:schemeClr val="bg1"/>
                        </a:solidFill>
                        <a:effectLst/>
                        <a:highlight>
                          <a:srgbClr val="FFFF00"/>
                        </a:highlight>
                        <a:latin typeface="Noto Sans Symbols"/>
                        <a:ea typeface="Noto Sans Symbols"/>
                        <a:cs typeface="Noto Sans Symbols"/>
                      </a:endParaRPr>
                    </a:p>
                  </a:txBody>
                  <a:tcPr marL="40290" marR="40290" marT="0" marB="0">
                    <a:solidFill>
                      <a:schemeClr val="tx2">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1000" dirty="0">
                          <a:solidFill>
                            <a:schemeClr val="bg1"/>
                          </a:solidFill>
                          <a:effectLst/>
                        </a:rPr>
                        <a:t> </a:t>
                      </a:r>
                      <a:r>
                        <a:rPr lang="en-US" sz="900" dirty="0">
                          <a:solidFill>
                            <a:schemeClr val="bg1"/>
                          </a:solidFill>
                          <a:effectLst/>
                        </a:rPr>
                        <a:t>Implements lessons that intentionally vary one or more of the following in order to address student differences: content, process, product, or environment.</a:t>
                      </a:r>
                      <a:endParaRPr lang="en-US" sz="1000" dirty="0">
                        <a:solidFill>
                          <a:schemeClr val="bg1"/>
                        </a:solidFill>
                        <a:effectLst/>
                        <a:latin typeface="Noto Sans Symbols"/>
                        <a:ea typeface="Noto Sans Symbols"/>
                        <a:cs typeface="Noto Sans Symbols"/>
                      </a:endParaRPr>
                    </a:p>
                  </a:txBody>
                  <a:tcPr marL="40290" marR="40290" marT="0" marB="0">
                    <a:solidFill>
                      <a:schemeClr val="tx2">
                        <a:lumMod val="20000"/>
                        <a:lumOff val="80000"/>
                      </a:schemeClr>
                    </a:solidFill>
                  </a:tcPr>
                </a:tc>
                <a:tc rowSpan="3">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u="none" strike="noStrike" dirty="0">
                          <a:solidFill>
                            <a:schemeClr val="bg1"/>
                          </a:solidFill>
                          <a:effectLst/>
                        </a:rPr>
                        <a:t>Adjusts strategies in the moment based on individual student needs.</a:t>
                      </a:r>
                      <a:endParaRPr lang="en-US" sz="1000" u="none" strike="noStrike" dirty="0">
                        <a:solidFill>
                          <a:schemeClr val="bg1"/>
                        </a:solidFill>
                        <a:effectLst/>
                      </a:endParaRPr>
                    </a:p>
                    <a:p>
                      <a:pPr marL="228600" marR="0" indent="-228600">
                        <a:lnSpc>
                          <a:spcPct val="107000"/>
                        </a:lnSpc>
                        <a:spcBef>
                          <a:spcPts val="0"/>
                        </a:spcBef>
                        <a:spcAft>
                          <a:spcPts val="0"/>
                        </a:spcAft>
                      </a:pPr>
                      <a:r>
                        <a:rPr lang="en-US" sz="1000" dirty="0">
                          <a:solidFill>
                            <a:schemeClr val="bg1"/>
                          </a:solidFill>
                          <a:effectLst/>
                        </a:rPr>
                        <a:t> </a:t>
                      </a:r>
                    </a:p>
                    <a:p>
                      <a:pPr marL="342900" marR="0" lvl="0" indent="-342900">
                        <a:lnSpc>
                          <a:spcPct val="107000"/>
                        </a:lnSpc>
                        <a:spcBef>
                          <a:spcPts val="0"/>
                        </a:spcBef>
                        <a:spcAft>
                          <a:spcPts val="0"/>
                        </a:spcAft>
                        <a:buSzPts val="1000"/>
                        <a:buFont typeface="Arial" panose="020B0604020202020204" pitchFamily="34" charset="0"/>
                        <a:buChar char="●"/>
                      </a:pPr>
                      <a:r>
                        <a:rPr lang="en-US" sz="900" u="none" strike="noStrike" dirty="0">
                          <a:solidFill>
                            <a:schemeClr val="bg1"/>
                          </a:solidFill>
                          <a:effectLst/>
                        </a:rPr>
                        <a:t>Uses individual student data or assessments to inform the selection and modification of strategies.</a:t>
                      </a:r>
                      <a:endParaRPr lang="en-US" sz="1000" u="none" strike="noStrike" dirty="0">
                        <a:solidFill>
                          <a:schemeClr val="bg1"/>
                        </a:solidFill>
                        <a:effectLst/>
                      </a:endParaRPr>
                    </a:p>
                    <a:p>
                      <a:pPr marL="228600" marR="0" indent="-228600">
                        <a:lnSpc>
                          <a:spcPct val="107000"/>
                        </a:lnSpc>
                        <a:spcBef>
                          <a:spcPts val="0"/>
                        </a:spcBef>
                        <a:spcAft>
                          <a:spcPts val="0"/>
                        </a:spcAft>
                      </a:pPr>
                      <a:r>
                        <a:rPr lang="en-US" sz="1000" dirty="0">
                          <a:solidFill>
                            <a:schemeClr val="bg1"/>
                          </a:solidFill>
                          <a:effectLst/>
                        </a:rPr>
                        <a:t> </a:t>
                      </a:r>
                    </a:p>
                    <a:p>
                      <a:pPr marL="342900" marR="0" lvl="0" indent="-342900">
                        <a:lnSpc>
                          <a:spcPct val="107000"/>
                        </a:lnSpc>
                        <a:spcBef>
                          <a:spcPts val="0"/>
                        </a:spcBef>
                        <a:spcAft>
                          <a:spcPts val="0"/>
                        </a:spcAft>
                        <a:buSzPts val="1000"/>
                        <a:buFont typeface="Arial" panose="020B0604020202020204" pitchFamily="34" charset="0"/>
                        <a:buChar char="●"/>
                      </a:pPr>
                      <a:r>
                        <a:rPr lang="en-US" sz="900" u="none" strike="noStrike" dirty="0">
                          <a:solidFill>
                            <a:schemeClr val="bg1"/>
                          </a:solidFill>
                          <a:effectLst/>
                        </a:rPr>
                        <a:t>Goes beyond food, holidays, and customs to acknowledge and explore deeper cultural expectations (sociolinguistics) and communication strategies (pragmatics) in classroom instruction and interactions.</a:t>
                      </a:r>
                      <a:endParaRPr lang="en-US" sz="1000" u="none" strike="noStrike" dirty="0">
                        <a:solidFill>
                          <a:schemeClr val="bg1"/>
                        </a:solidFill>
                        <a:effectLst/>
                        <a:latin typeface="Calibri" panose="020F0502020204030204" pitchFamily="34" charset="0"/>
                        <a:ea typeface="Calibri" panose="020F0502020204030204" pitchFamily="34" charset="0"/>
                      </a:endParaRPr>
                    </a:p>
                  </a:txBody>
                  <a:tcPr marL="40290" marR="40290" marT="0" marB="0"/>
                </a:tc>
                <a:extLst>
                  <a:ext uri="{0D108BD9-81ED-4DB2-BD59-A6C34878D82A}">
                    <a16:rowId xmlns:a16="http://schemas.microsoft.com/office/drawing/2014/main" val="3622580732"/>
                  </a:ext>
                </a:extLst>
              </a:tr>
              <a:tr h="1199146">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no evidence of understanding students’ background knowledge and learning needs. </a:t>
                      </a:r>
                      <a:endParaRPr lang="en-US" sz="1000" dirty="0">
                        <a:solidFill>
                          <a:schemeClr val="bg1"/>
                        </a:solidFill>
                        <a:effectLst/>
                        <a:latin typeface="Noto Sans Symbols"/>
                        <a:ea typeface="Noto Sans Symbols"/>
                        <a:cs typeface="Noto Sans Symbols"/>
                      </a:endParaRPr>
                    </a:p>
                  </a:txBody>
                  <a:tcPr marL="40290" marR="40290" marT="0" marB="0">
                    <a:solidFill>
                      <a:schemeClr val="accent5">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Demonstrates understanding</a:t>
                      </a:r>
                      <a:r>
                        <a:rPr lang="en-US" sz="900" dirty="0">
                          <a:solidFill>
                            <a:schemeClr val="bg1"/>
                          </a:solidFill>
                          <a:effectLst/>
                          <a:highlight>
                            <a:srgbClr val="FFFFFF"/>
                          </a:highlight>
                        </a:rPr>
                        <a:t> that some students may require differentiation based on </a:t>
                      </a:r>
                      <a:r>
                        <a:rPr lang="en-US" sz="900" dirty="0">
                          <a:solidFill>
                            <a:schemeClr val="bg1"/>
                          </a:solidFill>
                          <a:effectLst/>
                        </a:rPr>
                        <a:t>cognitive, social, emotional, and physical needs.</a:t>
                      </a:r>
                      <a:endParaRPr lang="en-US" sz="1000" dirty="0">
                        <a:solidFill>
                          <a:schemeClr val="bg1"/>
                        </a:solidFill>
                        <a:effectLst/>
                        <a:latin typeface="Noto Sans Symbols"/>
                        <a:ea typeface="Noto Sans Symbols"/>
                        <a:cs typeface="Noto Sans Symbols"/>
                      </a:endParaRPr>
                    </a:p>
                  </a:txBody>
                  <a:tcPr marL="40290" marR="40290" marT="0" marB="0">
                    <a:solidFill>
                      <a:schemeClr val="accent5">
                        <a:lumMod val="20000"/>
                        <a:lumOff val="80000"/>
                      </a:schemeClr>
                    </a:solidFill>
                  </a:tcPr>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1000" dirty="0">
                          <a:solidFill>
                            <a:schemeClr val="bg1"/>
                          </a:solidFill>
                          <a:effectLst/>
                        </a:rPr>
                        <a:t> </a:t>
                      </a:r>
                      <a:r>
                        <a:rPr lang="en-US" sz="900" dirty="0">
                          <a:solidFill>
                            <a:schemeClr val="bg1"/>
                          </a:solidFill>
                          <a:effectLst/>
                          <a:highlight>
                            <a:srgbClr val="FFFF00"/>
                          </a:highlight>
                        </a:rPr>
                        <a:t>Uses evidence-based strategies for differentiation, though choices in strategies are not matched to some students’ needs and interests.</a:t>
                      </a:r>
                      <a:endParaRPr lang="en-US" sz="1000" dirty="0">
                        <a:solidFill>
                          <a:schemeClr val="bg1"/>
                        </a:solidFill>
                        <a:effectLst/>
                        <a:highlight>
                          <a:srgbClr val="FFFF00"/>
                        </a:highlight>
                        <a:latin typeface="Noto Sans Symbols"/>
                        <a:ea typeface="Noto Sans Symbols"/>
                        <a:cs typeface="Noto Sans Symbols"/>
                      </a:endParaRPr>
                    </a:p>
                  </a:txBody>
                  <a:tcPr marL="40290" marR="40290" marT="0" marB="0">
                    <a:solidFill>
                      <a:schemeClr val="tx2">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Applies knowledge of individual students’ needs and interests by selecting a variety of evidence-based strategies, including any necessary accommodations or modifications.</a:t>
                      </a:r>
                      <a:endParaRPr lang="en-US" sz="1000" dirty="0">
                        <a:solidFill>
                          <a:schemeClr val="bg1"/>
                        </a:solidFill>
                        <a:effectLst/>
                        <a:latin typeface="Noto Sans Symbols"/>
                        <a:ea typeface="Noto Sans Symbols"/>
                        <a:cs typeface="Noto Sans Symbols"/>
                      </a:endParaRPr>
                    </a:p>
                  </a:txBody>
                  <a:tcPr marL="40290" marR="40290" marT="0" marB="0"/>
                </a:tc>
                <a:tc vMerge="1">
                  <a:txBody>
                    <a:bodyPr/>
                    <a:lstStyle/>
                    <a:p>
                      <a:endParaRPr lang="en-US"/>
                    </a:p>
                  </a:txBody>
                  <a:tcPr/>
                </a:tc>
                <a:extLst>
                  <a:ext uri="{0D108BD9-81ED-4DB2-BD59-A6C34878D82A}">
                    <a16:rowId xmlns:a16="http://schemas.microsoft.com/office/drawing/2014/main" val="2241186391"/>
                  </a:ext>
                </a:extLst>
              </a:tr>
              <a:tr h="962304">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no evidence of understanding students’ </a:t>
                      </a:r>
                      <a:r>
                        <a:rPr lang="en-US" sz="900" dirty="0" err="1">
                          <a:solidFill>
                            <a:schemeClr val="bg1"/>
                          </a:solidFill>
                          <a:effectLst/>
                        </a:rPr>
                        <a:t>languag</a:t>
                      </a:r>
                      <a:r>
                        <a:rPr lang="en-US" sz="1000" dirty="0">
                          <a:solidFill>
                            <a:schemeClr val="bg1"/>
                          </a:solidFill>
                          <a:effectLst/>
                        </a:rPr>
                        <a:t> </a:t>
                      </a:r>
                      <a:r>
                        <a:rPr lang="en-US" sz="900" dirty="0" err="1">
                          <a:solidFill>
                            <a:schemeClr val="bg1"/>
                          </a:solidFill>
                          <a:effectLst/>
                        </a:rPr>
                        <a:t>es</a:t>
                      </a:r>
                      <a:r>
                        <a:rPr lang="en-US" sz="900" dirty="0">
                          <a:solidFill>
                            <a:schemeClr val="bg1"/>
                          </a:solidFill>
                          <a:effectLst/>
                        </a:rPr>
                        <a:t>, family, culture, and community needs. </a:t>
                      </a:r>
                      <a:endParaRPr lang="en-US" sz="1000" dirty="0">
                        <a:solidFill>
                          <a:schemeClr val="bg1"/>
                        </a:solidFill>
                        <a:effectLst/>
                        <a:latin typeface="Noto Sans Symbols"/>
                        <a:ea typeface="Noto Sans Symbols"/>
                        <a:cs typeface="Noto Sans Symbols"/>
                      </a:endParaRPr>
                    </a:p>
                  </a:txBody>
                  <a:tcPr marL="40290" marR="40290" marT="0" marB="0">
                    <a:solidFill>
                      <a:schemeClr val="accent5">
                        <a:lumMod val="60000"/>
                        <a:lumOff val="4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Demonstrates understanding of students’ languages, family, culture, and community in planning</a:t>
                      </a:r>
                      <a:r>
                        <a:rPr lang="en-US" sz="900" dirty="0">
                          <a:solidFill>
                            <a:schemeClr val="bg1"/>
                          </a:solidFill>
                          <a:effectLst/>
                        </a:rPr>
                        <a:t>.</a:t>
                      </a:r>
                      <a:endParaRPr lang="en-US" sz="1000" dirty="0">
                        <a:solidFill>
                          <a:schemeClr val="bg1"/>
                        </a:solidFill>
                        <a:effectLst/>
                        <a:latin typeface="Noto Sans Symbols"/>
                        <a:ea typeface="Noto Sans Symbols"/>
                        <a:cs typeface="Noto Sans Symbols"/>
                      </a:endParaRPr>
                    </a:p>
                  </a:txBody>
                  <a:tcPr marL="40290" marR="40290" marT="0" marB="0">
                    <a:solidFill>
                      <a:schemeClr val="tx2">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Affirms students’ languages, family, culture, and community during learning opportunities.</a:t>
                      </a:r>
                      <a:endParaRPr lang="en-US" sz="1000">
                        <a:solidFill>
                          <a:schemeClr val="bg1"/>
                        </a:solidFill>
                        <a:effectLst/>
                        <a:latin typeface="Noto Sans Symbols"/>
                        <a:ea typeface="Noto Sans Symbols"/>
                        <a:cs typeface="Noto Sans Symbols"/>
                      </a:endParaRPr>
                    </a:p>
                  </a:txBody>
                  <a:tcPr marL="40290" marR="4029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Integrates understanding of students’ languages, family, culture, and community when selecting, creating, and facilitating learning opportunities.</a:t>
                      </a:r>
                      <a:endParaRPr lang="en-US" sz="1000" dirty="0">
                        <a:solidFill>
                          <a:schemeClr val="bg1"/>
                        </a:solidFill>
                        <a:effectLst/>
                        <a:latin typeface="Noto Sans Symbols"/>
                        <a:ea typeface="Noto Sans Symbols"/>
                        <a:cs typeface="Noto Sans Symbols"/>
                      </a:endParaRPr>
                    </a:p>
                  </a:txBody>
                  <a:tcPr marL="40290" marR="40290" marT="0" marB="0"/>
                </a:tc>
                <a:tc vMerge="1">
                  <a:txBody>
                    <a:bodyPr/>
                    <a:lstStyle/>
                    <a:p>
                      <a:endParaRPr lang="en-US"/>
                    </a:p>
                  </a:txBody>
                  <a:tcPr/>
                </a:tc>
                <a:extLst>
                  <a:ext uri="{0D108BD9-81ED-4DB2-BD59-A6C34878D82A}">
                    <a16:rowId xmlns:a16="http://schemas.microsoft.com/office/drawing/2014/main" val="3073177038"/>
                  </a:ext>
                </a:extLst>
              </a:tr>
            </a:tbl>
          </a:graphicData>
        </a:graphic>
      </p:graphicFrame>
      <p:sp>
        <p:nvSpPr>
          <p:cNvPr id="4" name="Rectangle 2"/>
          <p:cNvSpPr>
            <a:spLocks noChangeArrowheads="1"/>
          </p:cNvSpPr>
          <p:nvPr/>
        </p:nvSpPr>
        <p:spPr bwMode="auto">
          <a:xfrm>
            <a:off x="2422525" y="3175000"/>
            <a:ext cx="3017838" cy="31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1"/>
          <p:cNvSpPr txBox="1">
            <a:spLocks/>
          </p:cNvSpPr>
          <p:nvPr/>
        </p:nvSpPr>
        <p:spPr bwMode="auto">
          <a:xfrm>
            <a:off x="13716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Standard 2: Score of 2</a:t>
            </a:r>
          </a:p>
        </p:txBody>
      </p:sp>
    </p:spTree>
    <p:extLst>
      <p:ext uri="{BB962C8B-B14F-4D97-AF65-F5344CB8AC3E}">
        <p14:creationId xmlns:p14="http://schemas.microsoft.com/office/powerpoint/2010/main" val="3230250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Evidence to Support Score</a:t>
            </a:r>
          </a:p>
        </p:txBody>
      </p:sp>
      <p:sp>
        <p:nvSpPr>
          <p:cNvPr id="102403" name="Content Placeholder 2"/>
          <p:cNvSpPr>
            <a:spLocks noGrp="1"/>
          </p:cNvSpPr>
          <p:nvPr>
            <p:ph idx="4294967295"/>
          </p:nvPr>
        </p:nvSpPr>
        <p:spPr>
          <a:xfrm>
            <a:off x="1295400" y="1981200"/>
            <a:ext cx="7467600" cy="4525962"/>
          </a:xfrm>
        </p:spPr>
        <p:txBody>
          <a:bodyPr/>
          <a:lstStyle/>
          <a:p>
            <a:pPr defTabSz="457200"/>
            <a:r>
              <a:rPr lang="en-US" sz="3200" dirty="0">
                <a:solidFill>
                  <a:schemeClr val="tx2">
                    <a:lumMod val="60000"/>
                    <a:lumOff val="40000"/>
                  </a:schemeClr>
                </a:solidFill>
                <a:latin typeface="Times New Roman" pitchFamily="-128" charset="0"/>
              </a:rPr>
              <a:t>Varies number bond by modeling with students and using the Smartboard, graphic organizer, and counters</a:t>
            </a:r>
          </a:p>
          <a:p>
            <a:pPr defTabSz="457200"/>
            <a:r>
              <a:rPr lang="en-US" sz="3200" dirty="0">
                <a:latin typeface="Times New Roman" pitchFamily="-128" charset="0"/>
              </a:rPr>
              <a:t>Repetition of vocabulary</a:t>
            </a:r>
          </a:p>
          <a:p>
            <a:pPr defTabSz="457200"/>
            <a:r>
              <a:rPr lang="en-US" sz="3200" dirty="0">
                <a:solidFill>
                  <a:schemeClr val="accent5">
                    <a:lumMod val="75000"/>
                  </a:schemeClr>
                </a:solidFill>
                <a:latin typeface="Times New Roman" pitchFamily="-128" charset="0"/>
              </a:rPr>
              <a:t>Small group work – need additional evidence of rationale of grouping</a:t>
            </a:r>
          </a:p>
          <a:p>
            <a:pPr defTabSz="457200"/>
            <a:r>
              <a:rPr lang="en-US" sz="3200" dirty="0">
                <a:latin typeface="Times New Roman" pitchFamily="-128" charset="0"/>
              </a:rPr>
              <a:t>Demonstrates understanding of students’ languages </a:t>
            </a:r>
          </a:p>
        </p:txBody>
      </p:sp>
    </p:spTree>
    <p:extLst>
      <p:ext uri="{BB962C8B-B14F-4D97-AF65-F5344CB8AC3E}">
        <p14:creationId xmlns:p14="http://schemas.microsoft.com/office/powerpoint/2010/main" val="811311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765538579"/>
              </p:ext>
            </p:extLst>
          </p:nvPr>
        </p:nvGraphicFramePr>
        <p:xfrm>
          <a:off x="-3" y="1828800"/>
          <a:ext cx="9144002" cy="5029201"/>
        </p:xfrm>
        <a:graphic>
          <a:graphicData uri="http://schemas.openxmlformats.org/drawingml/2006/table">
            <a:tbl>
              <a:tblPr bandRow="1">
                <a:tableStyleId>{5C22544A-7EE6-4342-B048-85BDC9FD1C3A}</a:tableStyleId>
              </a:tblPr>
              <a:tblGrid>
                <a:gridCol w="1686874">
                  <a:extLst>
                    <a:ext uri="{9D8B030D-6E8A-4147-A177-3AD203B41FA5}">
                      <a16:colId xmlns:a16="http://schemas.microsoft.com/office/drawing/2014/main" val="1543308803"/>
                    </a:ext>
                  </a:extLst>
                </a:gridCol>
                <a:gridCol w="1656512">
                  <a:extLst>
                    <a:ext uri="{9D8B030D-6E8A-4147-A177-3AD203B41FA5}">
                      <a16:colId xmlns:a16="http://schemas.microsoft.com/office/drawing/2014/main" val="335270621"/>
                    </a:ext>
                  </a:extLst>
                </a:gridCol>
                <a:gridCol w="1771606">
                  <a:extLst>
                    <a:ext uri="{9D8B030D-6E8A-4147-A177-3AD203B41FA5}">
                      <a16:colId xmlns:a16="http://schemas.microsoft.com/office/drawing/2014/main" val="2004333205"/>
                    </a:ext>
                  </a:extLst>
                </a:gridCol>
                <a:gridCol w="1842216">
                  <a:extLst>
                    <a:ext uri="{9D8B030D-6E8A-4147-A177-3AD203B41FA5}">
                      <a16:colId xmlns:a16="http://schemas.microsoft.com/office/drawing/2014/main" val="2473589101"/>
                    </a:ext>
                  </a:extLst>
                </a:gridCol>
                <a:gridCol w="2186794">
                  <a:extLst>
                    <a:ext uri="{9D8B030D-6E8A-4147-A177-3AD203B41FA5}">
                      <a16:colId xmlns:a16="http://schemas.microsoft.com/office/drawing/2014/main" val="1513838447"/>
                    </a:ext>
                  </a:extLst>
                </a:gridCol>
              </a:tblGrid>
              <a:tr h="457222">
                <a:tc gridSpan="5">
                  <a:txBody>
                    <a:bodyPr/>
                    <a:lstStyle/>
                    <a:p>
                      <a:pPr marL="0" marR="0">
                        <a:lnSpc>
                          <a:spcPct val="107000"/>
                        </a:lnSpc>
                        <a:spcBef>
                          <a:spcPts val="0"/>
                        </a:spcBef>
                        <a:spcAft>
                          <a:spcPts val="0"/>
                        </a:spcAft>
                      </a:pPr>
                      <a:r>
                        <a:rPr lang="en-US" sz="800">
                          <a:solidFill>
                            <a:schemeClr val="bg1"/>
                          </a:solidFill>
                          <a:effectLst/>
                        </a:rPr>
                        <a:t>Standard 5: Positive Classroom Environment. The teacher candidate uses an understanding of individual/group motivation and behavior to create a learning environment that encourages active engagement in learning, positive social interaction, and self-motivation.</a:t>
                      </a:r>
                      <a:endParaRPr lang="en-US" sz="9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42731" marR="4273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95607676"/>
                  </a:ext>
                </a:extLst>
              </a:tr>
              <a:tr h="1463062">
                <a:tc>
                  <a:txBody>
                    <a:bodyPr/>
                    <a:lstStyle/>
                    <a:p>
                      <a:pPr marL="0" marR="0">
                        <a:lnSpc>
                          <a:spcPct val="107000"/>
                        </a:lnSpc>
                        <a:spcBef>
                          <a:spcPts val="0"/>
                        </a:spcBef>
                        <a:spcAft>
                          <a:spcPts val="0"/>
                        </a:spcAft>
                      </a:pPr>
                      <a:r>
                        <a:rPr lang="en-US" sz="800">
                          <a:solidFill>
                            <a:schemeClr val="bg1"/>
                          </a:solidFill>
                          <a:effectLst/>
                        </a:rPr>
                        <a:t>0-The teacher candidate does not possess the necessary knowledge, therefore, the standard is not evident or is incorrect in performance.</a:t>
                      </a:r>
                      <a:endParaRPr lang="en-US" sz="90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0" marR="0">
                        <a:lnSpc>
                          <a:spcPct val="107000"/>
                        </a:lnSpc>
                        <a:spcBef>
                          <a:spcPts val="0"/>
                        </a:spcBef>
                        <a:spcAft>
                          <a:spcPts val="0"/>
                        </a:spcAft>
                      </a:pPr>
                      <a:r>
                        <a:rPr lang="en-US" sz="800">
                          <a:solidFill>
                            <a:schemeClr val="bg1"/>
                          </a:solidFill>
                          <a:effectLst/>
                        </a:rPr>
                        <a:t>1-Emerging Candidate: The teacher candidate is able to articulate the necessary knowledge, but does not demonstrate in performance. </a:t>
                      </a:r>
                      <a:endParaRPr lang="en-US" sz="90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0" marR="0">
                        <a:lnSpc>
                          <a:spcPct val="107000"/>
                        </a:lnSpc>
                        <a:spcBef>
                          <a:spcPts val="0"/>
                        </a:spcBef>
                        <a:spcAft>
                          <a:spcPts val="0"/>
                        </a:spcAft>
                      </a:pPr>
                      <a:r>
                        <a:rPr lang="en-US" sz="800">
                          <a:solidFill>
                            <a:schemeClr val="bg1"/>
                          </a:solidFill>
                          <a:effectLst/>
                        </a:rPr>
                        <a:t>2-Developing Candidate: The teacher candidate is able to articulate the necessary knowledge and demonstrates in performance with some success.</a:t>
                      </a:r>
                      <a:endParaRPr lang="en-US" sz="90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0" marR="0">
                        <a:lnSpc>
                          <a:spcPct val="107000"/>
                        </a:lnSpc>
                        <a:spcBef>
                          <a:spcPts val="0"/>
                        </a:spcBef>
                        <a:spcAft>
                          <a:spcPts val="0"/>
                        </a:spcAft>
                      </a:pPr>
                      <a:r>
                        <a:rPr lang="en-US" sz="800">
                          <a:solidFill>
                            <a:schemeClr val="bg1"/>
                          </a:solidFill>
                          <a:effectLst/>
                        </a:rPr>
                        <a:t>3-Skilled Candidate: The teacher candidate is able to articulate the necessary knowledge and effectively demonstrates in performance.</a:t>
                      </a:r>
                      <a:endParaRPr lang="en-US" sz="900">
                        <a:solidFill>
                          <a:schemeClr val="bg1"/>
                        </a:solidFill>
                        <a:effectLst/>
                      </a:endParaRPr>
                    </a:p>
                    <a:p>
                      <a:pPr marL="0" marR="0">
                        <a:lnSpc>
                          <a:spcPct val="107000"/>
                        </a:lnSpc>
                        <a:spcBef>
                          <a:spcPts val="0"/>
                        </a:spcBef>
                        <a:spcAft>
                          <a:spcPts val="0"/>
                        </a:spcAft>
                      </a:pPr>
                      <a:r>
                        <a:rPr lang="en-US" sz="900">
                          <a:solidFill>
                            <a:schemeClr val="bg1"/>
                          </a:solidFill>
                          <a:effectLst/>
                        </a:rPr>
                        <a:t> </a:t>
                      </a:r>
                    </a:p>
                    <a:p>
                      <a:pPr marL="0" marR="0">
                        <a:lnSpc>
                          <a:spcPct val="107000"/>
                        </a:lnSpc>
                        <a:spcBef>
                          <a:spcPts val="0"/>
                        </a:spcBef>
                        <a:spcAft>
                          <a:spcPts val="0"/>
                        </a:spcAft>
                      </a:pPr>
                      <a:r>
                        <a:rPr lang="en-US" sz="800">
                          <a:solidFill>
                            <a:schemeClr val="bg1"/>
                          </a:solidFill>
                          <a:effectLst/>
                        </a:rPr>
                        <a:t>Expected level of performance by the end of the student teaching semester.</a:t>
                      </a:r>
                      <a:endParaRPr lang="en-US" sz="9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0" marR="0">
                        <a:lnSpc>
                          <a:spcPct val="107000"/>
                        </a:lnSpc>
                        <a:spcBef>
                          <a:spcPts val="0"/>
                        </a:spcBef>
                        <a:spcAft>
                          <a:spcPts val="0"/>
                        </a:spcAft>
                      </a:pPr>
                      <a:r>
                        <a:rPr lang="en-US" sz="8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9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42731" marR="42731" marT="0" marB="0"/>
                </a:tc>
                <a:extLst>
                  <a:ext uri="{0D108BD9-81ED-4DB2-BD59-A6C34878D82A}">
                    <a16:rowId xmlns:a16="http://schemas.microsoft.com/office/drawing/2014/main" val="25619492"/>
                  </a:ext>
                </a:extLst>
              </a:tr>
              <a:tr h="1097237">
                <a:tc>
                  <a:txBody>
                    <a:bodyPr/>
                    <a:lstStyle/>
                    <a:p>
                      <a:pPr marL="228600" marR="2540" indent="-228600">
                        <a:lnSpc>
                          <a:spcPct val="107000"/>
                        </a:lnSpc>
                        <a:spcBef>
                          <a:spcPts val="0"/>
                        </a:spcBef>
                        <a:spcAft>
                          <a:spcPts val="0"/>
                        </a:spcAft>
                      </a:pPr>
                      <a:r>
                        <a:rPr lang="en-US" sz="800" dirty="0">
                          <a:solidFill>
                            <a:schemeClr val="bg1"/>
                          </a:solidFill>
                          <a:effectLst/>
                        </a:rPr>
                        <a:t>Provides no evidence of classroom expectations that would contribute to a safe learning environment.</a:t>
                      </a:r>
                      <a:endParaRPr lang="en-US" sz="900" dirty="0">
                        <a:solidFill>
                          <a:schemeClr val="bg1"/>
                        </a:solidFill>
                        <a:effectLst/>
                      </a:endParaRPr>
                    </a:p>
                    <a:p>
                      <a:pPr marL="0" marR="0">
                        <a:lnSpc>
                          <a:spcPct val="107000"/>
                        </a:lnSpc>
                        <a:spcBef>
                          <a:spcPts val="0"/>
                        </a:spcBef>
                        <a:spcAft>
                          <a:spcPts val="0"/>
                        </a:spcAft>
                      </a:pPr>
                      <a:r>
                        <a:rPr lang="en-US" sz="8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Plans to communicate expectations to maintain a safe learning environment.</a:t>
                      </a:r>
                      <a:endParaRPr lang="en-US" sz="900" dirty="0">
                        <a:solidFill>
                          <a:schemeClr val="bg1"/>
                        </a:solidFill>
                        <a:effectLst/>
                      </a:endParaRPr>
                    </a:p>
                    <a:p>
                      <a:pPr marL="0" marR="0">
                        <a:lnSpc>
                          <a:spcPct val="107000"/>
                        </a:lnSpc>
                        <a:spcBef>
                          <a:spcPts val="0"/>
                        </a:spcBef>
                        <a:spcAft>
                          <a:spcPts val="0"/>
                        </a:spcAft>
                      </a:pPr>
                      <a:r>
                        <a:rPr lang="en-US" sz="8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solidFill>
                      <a:schemeClr val="accent5">
                        <a:lumMod val="60000"/>
                        <a:lumOff val="4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Communicates expectations to students in advance, though may not consistently maintain these expectations throughout the lesson.</a:t>
                      </a:r>
                      <a:endParaRPr lang="en-US" sz="900" dirty="0">
                        <a:solidFill>
                          <a:schemeClr val="bg1"/>
                        </a:solidFill>
                        <a:effectLst/>
                        <a:latin typeface="Noto Sans Symbols"/>
                        <a:ea typeface="Noto Sans Symbols"/>
                        <a:cs typeface="Noto Sans Symbols"/>
                      </a:endParaRPr>
                    </a:p>
                  </a:txBody>
                  <a:tcPr marL="42731" marR="42731" marT="0" marB="0"/>
                </a:tc>
                <a:tc>
                  <a:txBody>
                    <a:bodyPr/>
                    <a:lstStyle/>
                    <a:p>
                      <a:pPr marL="234950" marR="2540" indent="-228600">
                        <a:lnSpc>
                          <a:spcPct val="107000"/>
                        </a:lnSpc>
                        <a:spcBef>
                          <a:spcPts val="0"/>
                        </a:spcBef>
                        <a:spcAft>
                          <a:spcPts val="0"/>
                        </a:spcAft>
                      </a:pPr>
                      <a:r>
                        <a:rPr lang="en-US" sz="800" dirty="0">
                          <a:solidFill>
                            <a:schemeClr val="bg1"/>
                          </a:solidFill>
                          <a:effectLst/>
                          <a:highlight>
                            <a:srgbClr val="FFFF00"/>
                          </a:highlight>
                        </a:rPr>
                        <a:t>Implements developmentally appropriate expectations to maintain a respectful and safe learning environment.</a:t>
                      </a:r>
                      <a:endParaRPr lang="en-US" sz="900" dirty="0">
                        <a:solidFill>
                          <a:schemeClr val="bg1"/>
                        </a:solidFill>
                        <a:effectLst/>
                        <a:highlight>
                          <a:srgbClr val="FFFF00"/>
                        </a:highlight>
                        <a:latin typeface="Calibri" panose="020F0502020204030204" pitchFamily="34" charset="0"/>
                        <a:ea typeface="Calibri" panose="020F0502020204030204" pitchFamily="34" charset="0"/>
                      </a:endParaRPr>
                    </a:p>
                  </a:txBody>
                  <a:tcPr marL="42731" marR="42731" marT="0" marB="0">
                    <a:solidFill>
                      <a:schemeClr val="tx2">
                        <a:lumMod val="20000"/>
                        <a:lumOff val="80000"/>
                      </a:schemeClr>
                    </a:solidFill>
                  </a:tcPr>
                </a:tc>
                <a:tc rowSpan="3">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Involves all students in creating a safe learning environment that respects differences and individual preferences.</a:t>
                      </a:r>
                      <a:endParaRPr lang="en-US" sz="900" dirty="0">
                        <a:solidFill>
                          <a:schemeClr val="bg1"/>
                        </a:solidFill>
                        <a:effectLst/>
                      </a:endParaRPr>
                    </a:p>
                    <a:p>
                      <a:pPr marL="457200" marR="2540">
                        <a:lnSpc>
                          <a:spcPct val="107000"/>
                        </a:lnSpc>
                        <a:spcBef>
                          <a:spcPts val="0"/>
                        </a:spcBef>
                        <a:spcAft>
                          <a:spcPts val="0"/>
                        </a:spcAft>
                      </a:pPr>
                      <a:r>
                        <a:rPr lang="en-US" sz="800" dirty="0">
                          <a:solidFill>
                            <a:schemeClr val="bg1"/>
                          </a:solidFill>
                          <a:effectLst/>
                        </a:rPr>
                        <a:t> </a:t>
                      </a:r>
                      <a:endParaRPr lang="en-US" sz="900" dirty="0">
                        <a:solidFill>
                          <a:schemeClr val="bg1"/>
                        </a:solidFill>
                        <a:effectLst/>
                      </a:endParaRPr>
                    </a:p>
                    <a:p>
                      <a:pPr marL="228600" marR="2540" indent="-228600">
                        <a:lnSpc>
                          <a:spcPct val="107000"/>
                        </a:lnSpc>
                        <a:spcBef>
                          <a:spcPts val="0"/>
                        </a:spcBef>
                        <a:spcAft>
                          <a:spcPts val="0"/>
                        </a:spcAft>
                      </a:pPr>
                      <a:r>
                        <a:rPr lang="en-US" sz="800" dirty="0">
                          <a:solidFill>
                            <a:schemeClr val="bg1"/>
                          </a:solidFill>
                          <a:effectLst/>
                        </a:rPr>
                        <a:t>Seeks feedback from students on his or her teaching, strategies, classroom, etc.</a:t>
                      </a:r>
                      <a:endParaRPr lang="en-US" sz="900" dirty="0">
                        <a:solidFill>
                          <a:schemeClr val="bg1"/>
                        </a:solidFill>
                        <a:effectLst/>
                      </a:endParaRPr>
                    </a:p>
                    <a:p>
                      <a:pPr marL="228600" marR="2540">
                        <a:lnSpc>
                          <a:spcPct val="107000"/>
                        </a:lnSpc>
                        <a:spcBef>
                          <a:spcPts val="0"/>
                        </a:spcBef>
                        <a:spcAft>
                          <a:spcPts val="0"/>
                        </a:spcAft>
                      </a:pPr>
                      <a:r>
                        <a:rPr lang="en-US" sz="900" dirty="0">
                          <a:solidFill>
                            <a:schemeClr val="bg1"/>
                          </a:solidFill>
                          <a:effectLst/>
                        </a:rPr>
                        <a:t> </a:t>
                      </a: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Facilitates an environment that supports student self-monitoring to maximize instructional time and student learning.</a:t>
                      </a:r>
                      <a:endParaRPr lang="en-US" sz="9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Effectively uses varied management or organizational strategies to motivate students and minimize interference with classroom instruction.</a:t>
                      </a:r>
                      <a:endParaRPr lang="en-US" sz="900" dirty="0">
                        <a:solidFill>
                          <a:schemeClr val="bg1"/>
                        </a:solidFill>
                        <a:effectLst/>
                        <a:latin typeface="Noto Sans Symbols"/>
                        <a:ea typeface="Noto Sans Symbols"/>
                        <a:cs typeface="Noto Sans Symbols"/>
                      </a:endParaRPr>
                    </a:p>
                  </a:txBody>
                  <a:tcPr marL="42731" marR="42731" marT="0" marB="0"/>
                </a:tc>
                <a:extLst>
                  <a:ext uri="{0D108BD9-81ED-4DB2-BD59-A6C34878D82A}">
                    <a16:rowId xmlns:a16="http://schemas.microsoft.com/office/drawing/2014/main" val="1764260566"/>
                  </a:ext>
                </a:extLst>
              </a:tr>
              <a:tr h="822927">
                <a:tc>
                  <a:txBody>
                    <a:bodyPr/>
                    <a:lstStyle/>
                    <a:p>
                      <a:pPr marL="228600" marR="2540" indent="-228600">
                        <a:lnSpc>
                          <a:spcPct val="107000"/>
                        </a:lnSpc>
                        <a:spcBef>
                          <a:spcPts val="0"/>
                        </a:spcBef>
                        <a:spcAft>
                          <a:spcPts val="0"/>
                        </a:spcAft>
                      </a:pPr>
                      <a:r>
                        <a:rPr lang="en-US" sz="800" dirty="0">
                          <a:solidFill>
                            <a:schemeClr val="bg1"/>
                          </a:solidFill>
                          <a:effectLst/>
                        </a:rPr>
                        <a:t>Displays a lack of awareness of how to build appropriate relationships with students. </a:t>
                      </a:r>
                      <a:endParaRPr lang="en-US" sz="900" dirty="0">
                        <a:solidFill>
                          <a:schemeClr val="bg1"/>
                        </a:solidFill>
                        <a:effectLst/>
                      </a:endParaRPr>
                    </a:p>
                    <a:p>
                      <a:pPr marL="0" marR="0">
                        <a:lnSpc>
                          <a:spcPct val="107000"/>
                        </a:lnSpc>
                        <a:spcBef>
                          <a:spcPts val="0"/>
                        </a:spcBef>
                        <a:spcAft>
                          <a:spcPts val="0"/>
                        </a:spcAft>
                      </a:pPr>
                      <a:r>
                        <a:rPr lang="en-US" sz="8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solidFill>
                      <a:schemeClr val="accent5">
                        <a:lumMod val="20000"/>
                        <a:lumOff val="80000"/>
                      </a:schemeClr>
                    </a:solidFill>
                  </a:tcPr>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Describes strategies for building appropriate relationships with students.</a:t>
                      </a:r>
                      <a:endParaRPr lang="en-US" sz="900" dirty="0">
                        <a:solidFill>
                          <a:schemeClr val="bg1"/>
                        </a:solidFill>
                        <a:effectLst/>
                        <a:latin typeface="Noto Sans Symbols"/>
                        <a:ea typeface="Noto Sans Symbols"/>
                        <a:cs typeface="Noto Sans Symbols"/>
                      </a:endParaRPr>
                    </a:p>
                  </a:txBody>
                  <a:tcPr marL="42731" marR="42731"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Fosters positive social interactions in the classroom. </a:t>
                      </a:r>
                      <a:endParaRPr lang="en-US" sz="900" dirty="0">
                        <a:solidFill>
                          <a:schemeClr val="bg1"/>
                        </a:solidFill>
                        <a:effectLst/>
                      </a:endParaRPr>
                    </a:p>
                    <a:p>
                      <a:pPr marL="0" marR="0">
                        <a:lnSpc>
                          <a:spcPct val="107000"/>
                        </a:lnSpc>
                        <a:spcBef>
                          <a:spcPts val="0"/>
                        </a:spcBef>
                        <a:spcAft>
                          <a:spcPts val="0"/>
                        </a:spcAft>
                      </a:pPr>
                      <a:r>
                        <a:rPr lang="en-US" sz="8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highlight>
                            <a:srgbClr val="FFFF00"/>
                          </a:highlight>
                        </a:rPr>
                        <a:t>Maintains positivity in formal and informal interactions, which encourages students to actively engage in learning.</a:t>
                      </a:r>
                      <a:endParaRPr lang="en-US" sz="900" dirty="0">
                        <a:solidFill>
                          <a:schemeClr val="bg1"/>
                        </a:solidFill>
                        <a:effectLst/>
                        <a:highlight>
                          <a:srgbClr val="FFFF00"/>
                        </a:highlight>
                        <a:latin typeface="Noto Sans Symbols"/>
                        <a:ea typeface="Noto Sans Symbols"/>
                        <a:cs typeface="Noto Sans Symbols"/>
                      </a:endParaRPr>
                    </a:p>
                  </a:txBody>
                  <a:tcPr marL="42731" marR="42731"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3708367195"/>
                  </a:ext>
                </a:extLst>
              </a:tr>
              <a:tr h="1188753">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Provides no evidence of strategies for monitoring student behavior and addressing disruptions.</a:t>
                      </a:r>
                      <a:endParaRPr lang="en-US" sz="900" dirty="0">
                        <a:solidFill>
                          <a:schemeClr val="bg1"/>
                        </a:solidFill>
                        <a:effectLst/>
                      </a:endParaRPr>
                    </a:p>
                    <a:p>
                      <a:pPr marL="0" marR="0">
                        <a:lnSpc>
                          <a:spcPct val="107000"/>
                        </a:lnSpc>
                        <a:spcBef>
                          <a:spcPts val="0"/>
                        </a:spcBef>
                        <a:spcAft>
                          <a:spcPts val="1200"/>
                        </a:spcAft>
                      </a:pPr>
                      <a:r>
                        <a:rPr lang="en-US" sz="9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228600" marR="2540" indent="-228600">
                        <a:lnSpc>
                          <a:spcPct val="107000"/>
                        </a:lnSpc>
                        <a:spcBef>
                          <a:spcPts val="0"/>
                        </a:spcBef>
                        <a:spcAft>
                          <a:spcPts val="0"/>
                        </a:spcAft>
                      </a:pPr>
                      <a:r>
                        <a:rPr lang="en-US" sz="800" dirty="0">
                          <a:solidFill>
                            <a:schemeClr val="bg1"/>
                          </a:solidFill>
                          <a:effectLst/>
                        </a:rPr>
                        <a:t>Explains strategies for monitoring student behavior and minimizing disruptions.</a:t>
                      </a:r>
                      <a:endParaRPr lang="en-US" sz="9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solidFill>
                      <a:schemeClr val="accent5">
                        <a:lumMod val="60000"/>
                        <a:lumOff val="4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Responds appropriately to classroom disruptions.</a:t>
                      </a:r>
                      <a:endParaRPr lang="en-US" sz="9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solidFill>
                      <a:schemeClr val="accent5">
                        <a:lumMod val="60000"/>
                        <a:lumOff val="40000"/>
                      </a:schemeClr>
                    </a:solidFill>
                  </a:tcPr>
                </a:tc>
                <a:tc>
                  <a:txBody>
                    <a:bodyPr/>
                    <a:lstStyle/>
                    <a:p>
                      <a:pPr marL="234950" marR="2540" indent="-228600">
                        <a:lnSpc>
                          <a:spcPct val="107000"/>
                        </a:lnSpc>
                        <a:spcBef>
                          <a:spcPts val="0"/>
                        </a:spcBef>
                        <a:spcAft>
                          <a:spcPts val="0"/>
                        </a:spcAft>
                      </a:pPr>
                      <a:r>
                        <a:rPr lang="en-US" sz="800" dirty="0">
                          <a:solidFill>
                            <a:schemeClr val="bg1"/>
                          </a:solidFill>
                          <a:effectLst/>
                          <a:highlight>
                            <a:srgbClr val="FFFF00"/>
                          </a:highlight>
                        </a:rPr>
                        <a:t>Proactively uses varied classroom management strategies to minimize disruptions to the learning environment.</a:t>
                      </a:r>
                      <a:br>
                        <a:rPr lang="en-US" sz="900" dirty="0">
                          <a:solidFill>
                            <a:schemeClr val="bg1"/>
                          </a:solidFill>
                          <a:effectLst/>
                        </a:rPr>
                      </a:br>
                      <a:br>
                        <a:rPr lang="en-US" sz="900" dirty="0">
                          <a:solidFill>
                            <a:schemeClr val="bg1"/>
                          </a:solidFill>
                          <a:effectLst/>
                        </a:rPr>
                      </a:b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solidFill>
                      <a:schemeClr val="tx2">
                        <a:lumMod val="20000"/>
                        <a:lumOff val="80000"/>
                      </a:schemeClr>
                    </a:solidFill>
                  </a:tcPr>
                </a:tc>
                <a:tc vMerge="1">
                  <a:txBody>
                    <a:bodyPr/>
                    <a:lstStyle/>
                    <a:p>
                      <a:endParaRPr lang="en-US"/>
                    </a:p>
                  </a:txBody>
                  <a:tcPr/>
                </a:tc>
                <a:extLst>
                  <a:ext uri="{0D108BD9-81ED-4DB2-BD59-A6C34878D82A}">
                    <a16:rowId xmlns:a16="http://schemas.microsoft.com/office/drawing/2014/main" val="156340110"/>
                  </a:ext>
                </a:extLst>
              </a:tr>
            </a:tbl>
          </a:graphicData>
        </a:graphic>
      </p:graphicFrame>
      <p:sp>
        <p:nvSpPr>
          <p:cNvPr id="7" name="Title 1"/>
          <p:cNvSpPr txBox="1">
            <a:spLocks/>
          </p:cNvSpPr>
          <p:nvPr/>
        </p:nvSpPr>
        <p:spPr bwMode="auto">
          <a:xfrm>
            <a:off x="13716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Standard 5: Score of 3</a:t>
            </a:r>
          </a:p>
        </p:txBody>
      </p:sp>
    </p:spTree>
    <p:extLst>
      <p:ext uri="{BB962C8B-B14F-4D97-AF65-F5344CB8AC3E}">
        <p14:creationId xmlns:p14="http://schemas.microsoft.com/office/powerpoint/2010/main" val="3160076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838200"/>
            <a:ext cx="7086600" cy="1447800"/>
          </a:xfrm>
        </p:spPr>
        <p:txBody>
          <a:bodyPr/>
          <a:lstStyle/>
          <a:p>
            <a:r>
              <a:rPr lang="en-US" sz="3200" dirty="0">
                <a:latin typeface="Times New Roman" pitchFamily="-128" charset="0"/>
              </a:rPr>
              <a:t>Outcomes</a:t>
            </a:r>
          </a:p>
        </p:txBody>
      </p:sp>
      <p:sp>
        <p:nvSpPr>
          <p:cNvPr id="102403" name="Content Placeholder 2"/>
          <p:cNvSpPr>
            <a:spLocks noGrp="1"/>
          </p:cNvSpPr>
          <p:nvPr>
            <p:ph idx="4294967295"/>
          </p:nvPr>
        </p:nvSpPr>
        <p:spPr>
          <a:xfrm>
            <a:off x="1371600" y="2133600"/>
            <a:ext cx="7467600" cy="4525962"/>
          </a:xfrm>
        </p:spPr>
        <p:txBody>
          <a:bodyPr/>
          <a:lstStyle/>
          <a:p>
            <a:pPr defTabSz="457200"/>
            <a:r>
              <a:rPr lang="en-US" dirty="0">
                <a:solidFill>
                  <a:schemeClr val="tx2">
                    <a:lumMod val="60000"/>
                    <a:lumOff val="40000"/>
                  </a:schemeClr>
                </a:solidFill>
                <a:latin typeface="Times New Roman" pitchFamily="-128" charset="0"/>
              </a:rPr>
              <a:t>Review the MEES Teacher Candidate Assessment Rubric</a:t>
            </a:r>
          </a:p>
          <a:p>
            <a:pPr defTabSz="457200"/>
            <a:r>
              <a:rPr lang="en-US" dirty="0">
                <a:latin typeface="Times New Roman" pitchFamily="-128" charset="0"/>
              </a:rPr>
              <a:t>Review the scoring protocol</a:t>
            </a:r>
          </a:p>
          <a:p>
            <a:pPr defTabSz="457200"/>
            <a:r>
              <a:rPr lang="en-US" dirty="0">
                <a:solidFill>
                  <a:schemeClr val="tx2">
                    <a:lumMod val="60000"/>
                    <a:lumOff val="40000"/>
                  </a:schemeClr>
                </a:solidFill>
                <a:latin typeface="Times New Roman" pitchFamily="-128" charset="0"/>
              </a:rPr>
              <a:t>Use the MEES instrument to score videos and check for inter-rater reliability</a:t>
            </a:r>
          </a:p>
          <a:p>
            <a:pPr defTabSz="457200"/>
            <a:r>
              <a:rPr lang="en-US" dirty="0">
                <a:latin typeface="Times New Roman" pitchFamily="-128" charset="0"/>
              </a:rPr>
              <a:t>Understand the value of actionable feedback as part of the evaluation process</a:t>
            </a:r>
          </a:p>
          <a:p>
            <a:pPr marL="0" indent="0" defTabSz="457200">
              <a:buNone/>
            </a:pPr>
            <a:endParaRPr lang="en-US" dirty="0">
              <a:latin typeface="Times New Roman" pitchFamily="-128" charset="0"/>
            </a:endParaRPr>
          </a:p>
          <a:p>
            <a:pPr defTabSz="457200"/>
            <a:endParaRPr lang="en-US" dirty="0">
              <a:latin typeface="Times New Roman" pitchFamily="-128" charset="0"/>
            </a:endParaRPr>
          </a:p>
          <a:p>
            <a:pPr defTabSz="457200"/>
            <a:endParaRPr lang="en-US" dirty="0">
              <a:solidFill>
                <a:schemeClr val="tx2">
                  <a:lumMod val="40000"/>
                  <a:lumOff val="60000"/>
                </a:schemeClr>
              </a:solidFill>
              <a:latin typeface="Times New Roman" pitchFamily="-128" charset="0"/>
            </a:endParaRPr>
          </a:p>
          <a:p>
            <a:pPr defTabSz="457200"/>
            <a:endParaRPr lang="en-US" dirty="0">
              <a:solidFill>
                <a:schemeClr val="tx2">
                  <a:lumMod val="40000"/>
                  <a:lumOff val="60000"/>
                </a:schemeClr>
              </a:solidFill>
              <a:latin typeface="Times New Roman" pitchFamily="-128" charset="0"/>
            </a:endParaRPr>
          </a:p>
          <a:p>
            <a:pPr marL="0" indent="0" defTabSz="457200">
              <a:buNone/>
            </a:pPr>
            <a:endParaRPr lang="en-US" dirty="0">
              <a:solidFill>
                <a:schemeClr val="tx2">
                  <a:lumMod val="40000"/>
                  <a:lumOff val="60000"/>
                </a:schemeClr>
              </a:solidFill>
              <a:latin typeface="Times New Roman" pitchFamily="-128" charset="0"/>
            </a:endParaRPr>
          </a:p>
          <a:p>
            <a:pPr marL="0" indent="0" defTabSz="457200">
              <a:buNone/>
            </a:pPr>
            <a:endParaRPr lang="en-US" dirty="0">
              <a:solidFill>
                <a:schemeClr val="tx2">
                  <a:lumMod val="40000"/>
                  <a:lumOff val="60000"/>
                </a:schemeClr>
              </a:solidFill>
              <a:latin typeface="Times New Roman" pitchFamily="-128" charset="0"/>
            </a:endParaRPr>
          </a:p>
          <a:p>
            <a:pPr marL="0" indent="0" defTabSz="457200">
              <a:buNone/>
            </a:pPr>
            <a:endParaRPr lang="en-US" dirty="0">
              <a:latin typeface="Times New Roman" pitchFamily="-128" charset="0"/>
            </a:endParaRPr>
          </a:p>
          <a:p>
            <a:pPr defTabSz="457200"/>
            <a:endParaRPr lang="en-US" dirty="0">
              <a:latin typeface="Times New Roman" pitchFamily="-128" charset="0"/>
            </a:endParaRPr>
          </a:p>
          <a:p>
            <a:pPr defTabSz="457200"/>
            <a:endParaRPr lang="en-US" dirty="0">
              <a:latin typeface="Times New Roman" pitchFamily="-128" charset="0"/>
            </a:endParaRPr>
          </a:p>
          <a:p>
            <a:pPr defTabSz="457200"/>
            <a:endParaRPr lang="en-US" dirty="0">
              <a:latin typeface="Times New Roman" pitchFamily="-128" charset="0"/>
            </a:endParaRPr>
          </a:p>
        </p:txBody>
      </p:sp>
    </p:spTree>
    <p:extLst>
      <p:ext uri="{BB962C8B-B14F-4D97-AF65-F5344CB8AC3E}">
        <p14:creationId xmlns:p14="http://schemas.microsoft.com/office/powerpoint/2010/main" val="511107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Evidence to Support Score</a:t>
            </a:r>
          </a:p>
        </p:txBody>
      </p:sp>
      <p:sp>
        <p:nvSpPr>
          <p:cNvPr id="102403" name="Content Placeholder 2"/>
          <p:cNvSpPr>
            <a:spLocks noGrp="1"/>
          </p:cNvSpPr>
          <p:nvPr>
            <p:ph idx="4294967295"/>
          </p:nvPr>
        </p:nvSpPr>
        <p:spPr>
          <a:xfrm>
            <a:off x="1295400" y="1981200"/>
            <a:ext cx="7467600" cy="4525962"/>
          </a:xfrm>
        </p:spPr>
        <p:txBody>
          <a:bodyPr/>
          <a:lstStyle/>
          <a:p>
            <a:pPr defTabSz="457200"/>
            <a:r>
              <a:rPr lang="en-US" sz="3200" dirty="0">
                <a:solidFill>
                  <a:schemeClr val="tx2">
                    <a:lumMod val="60000"/>
                    <a:lumOff val="40000"/>
                  </a:schemeClr>
                </a:solidFill>
                <a:latin typeface="Times New Roman" pitchFamily="-128" charset="0"/>
              </a:rPr>
              <a:t>Safe and respectful learning environment</a:t>
            </a:r>
          </a:p>
          <a:p>
            <a:pPr defTabSz="457200"/>
            <a:r>
              <a:rPr lang="en-US" sz="3200" dirty="0">
                <a:latin typeface="Times New Roman" pitchFamily="-128" charset="0"/>
              </a:rPr>
              <a:t>Positivity maintained – verbal &amp; physical encouragement, i.e. high fives</a:t>
            </a:r>
          </a:p>
          <a:p>
            <a:pPr defTabSz="457200"/>
            <a:r>
              <a:rPr lang="en-US" sz="3200" dirty="0">
                <a:solidFill>
                  <a:schemeClr val="tx2">
                    <a:lumMod val="60000"/>
                    <a:lumOff val="40000"/>
                  </a:schemeClr>
                </a:solidFill>
                <a:latin typeface="Times New Roman" pitchFamily="-128" charset="0"/>
              </a:rPr>
              <a:t>Most students worked independently without prompting</a:t>
            </a:r>
          </a:p>
          <a:p>
            <a:pPr defTabSz="457200"/>
            <a:r>
              <a:rPr lang="en-US" sz="3200" dirty="0">
                <a:latin typeface="Times New Roman" pitchFamily="-128" charset="0"/>
              </a:rPr>
              <a:t>Proactive steps to minimize disruption – removed cups/counters as needed</a:t>
            </a:r>
          </a:p>
        </p:txBody>
      </p:sp>
    </p:spTree>
    <p:extLst>
      <p:ext uri="{BB962C8B-B14F-4D97-AF65-F5344CB8AC3E}">
        <p14:creationId xmlns:p14="http://schemas.microsoft.com/office/powerpoint/2010/main" val="4038829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28305919"/>
              </p:ext>
            </p:extLst>
          </p:nvPr>
        </p:nvGraphicFramePr>
        <p:xfrm>
          <a:off x="-1" y="1676400"/>
          <a:ext cx="9144000" cy="5257801"/>
        </p:xfrm>
        <a:graphic>
          <a:graphicData uri="http://schemas.openxmlformats.org/drawingml/2006/table">
            <a:tbl>
              <a:tblPr bandRow="1">
                <a:tableStyleId>{5C22544A-7EE6-4342-B048-85BDC9FD1C3A}</a:tableStyleId>
              </a:tblPr>
              <a:tblGrid>
                <a:gridCol w="1684755">
                  <a:extLst>
                    <a:ext uri="{9D8B030D-6E8A-4147-A177-3AD203B41FA5}">
                      <a16:colId xmlns:a16="http://schemas.microsoft.com/office/drawing/2014/main" val="202601624"/>
                    </a:ext>
                  </a:extLst>
                </a:gridCol>
                <a:gridCol w="1777256">
                  <a:extLst>
                    <a:ext uri="{9D8B030D-6E8A-4147-A177-3AD203B41FA5}">
                      <a16:colId xmlns:a16="http://schemas.microsoft.com/office/drawing/2014/main" val="2519952110"/>
                    </a:ext>
                  </a:extLst>
                </a:gridCol>
                <a:gridCol w="1856338">
                  <a:extLst>
                    <a:ext uri="{9D8B030D-6E8A-4147-A177-3AD203B41FA5}">
                      <a16:colId xmlns:a16="http://schemas.microsoft.com/office/drawing/2014/main" val="1096978401"/>
                    </a:ext>
                  </a:extLst>
                </a:gridCol>
                <a:gridCol w="1685461">
                  <a:extLst>
                    <a:ext uri="{9D8B030D-6E8A-4147-A177-3AD203B41FA5}">
                      <a16:colId xmlns:a16="http://schemas.microsoft.com/office/drawing/2014/main" val="1102313191"/>
                    </a:ext>
                  </a:extLst>
                </a:gridCol>
                <a:gridCol w="2140190">
                  <a:extLst>
                    <a:ext uri="{9D8B030D-6E8A-4147-A177-3AD203B41FA5}">
                      <a16:colId xmlns:a16="http://schemas.microsoft.com/office/drawing/2014/main" val="3342650703"/>
                    </a:ext>
                  </a:extLst>
                </a:gridCol>
              </a:tblGrid>
              <a:tr h="444346">
                <a:tc gridSpan="5">
                  <a:txBody>
                    <a:bodyPr/>
                    <a:lstStyle/>
                    <a:p>
                      <a:pPr marL="0" marR="0">
                        <a:lnSpc>
                          <a:spcPct val="107000"/>
                        </a:lnSpc>
                        <a:spcBef>
                          <a:spcPts val="0"/>
                        </a:spcBef>
                        <a:spcAft>
                          <a:spcPts val="0"/>
                        </a:spcAft>
                      </a:pPr>
                      <a:r>
                        <a:rPr lang="en-US" sz="800">
                          <a:solidFill>
                            <a:schemeClr val="bg1"/>
                          </a:solidFill>
                          <a:effectLst/>
                        </a:rPr>
                        <a:t>Standard 7:  Student Assessment and Data Analysis. The teacher candidate understands and uses formative and summative assessment strategies to assess the learner’s progress and uses both classroom and standardized assessment data to plan ongoing instruction.   </a:t>
                      </a:r>
                      <a:endParaRPr lang="en-US" sz="9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39722" marR="3972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01592210"/>
                  </a:ext>
                </a:extLst>
              </a:tr>
              <a:tr h="1510683">
                <a:tc>
                  <a:txBody>
                    <a:bodyPr/>
                    <a:lstStyle/>
                    <a:p>
                      <a:pPr marL="0" marR="0">
                        <a:lnSpc>
                          <a:spcPct val="107000"/>
                        </a:lnSpc>
                        <a:spcBef>
                          <a:spcPts val="0"/>
                        </a:spcBef>
                        <a:spcAft>
                          <a:spcPts val="0"/>
                        </a:spcAft>
                      </a:pPr>
                      <a:r>
                        <a:rPr lang="en-US" sz="800" dirty="0">
                          <a:solidFill>
                            <a:schemeClr val="bg1"/>
                          </a:solidFill>
                          <a:effectLst/>
                        </a:rPr>
                        <a:t>0-The teacher candidate does not possess the necessary knowledge, therefore, the standard is not evident or is incorrect in performance.</a:t>
                      </a: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0" marR="0">
                        <a:lnSpc>
                          <a:spcPct val="107000"/>
                        </a:lnSpc>
                        <a:spcBef>
                          <a:spcPts val="0"/>
                        </a:spcBef>
                        <a:spcAft>
                          <a:spcPts val="0"/>
                        </a:spcAft>
                      </a:pPr>
                      <a:r>
                        <a:rPr lang="en-US" sz="800">
                          <a:solidFill>
                            <a:schemeClr val="bg1"/>
                          </a:solidFill>
                          <a:effectLst/>
                        </a:rPr>
                        <a:t>1-Emerging Candidate: The teacher candidate is able to articulate the necessary knowledge, but does not demonstrate in performance. </a:t>
                      </a:r>
                      <a:endParaRPr lang="en-US" sz="90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0" marR="0">
                        <a:lnSpc>
                          <a:spcPct val="107000"/>
                        </a:lnSpc>
                        <a:spcBef>
                          <a:spcPts val="0"/>
                        </a:spcBef>
                        <a:spcAft>
                          <a:spcPts val="0"/>
                        </a:spcAft>
                      </a:pPr>
                      <a:r>
                        <a:rPr lang="en-US" sz="800" dirty="0">
                          <a:solidFill>
                            <a:schemeClr val="bg1"/>
                          </a:solidFill>
                          <a:effectLst/>
                        </a:rPr>
                        <a:t>2-Developing Candidate: The teacher candidate is able to articulate the necessary knowledge and demonstrates in performance with some success.</a:t>
                      </a: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0" marR="0">
                        <a:lnSpc>
                          <a:spcPct val="107000"/>
                        </a:lnSpc>
                        <a:spcBef>
                          <a:spcPts val="0"/>
                        </a:spcBef>
                        <a:spcAft>
                          <a:spcPts val="0"/>
                        </a:spcAft>
                      </a:pPr>
                      <a:r>
                        <a:rPr lang="en-US" sz="800" dirty="0">
                          <a:solidFill>
                            <a:schemeClr val="bg1"/>
                          </a:solidFill>
                          <a:effectLst/>
                        </a:rPr>
                        <a:t>3-Skilled Candidate: The teacher candidate is able to articulate the necessary knowledge and effectively demonstrates in performance.</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endParaRPr>
                    </a:p>
                    <a:p>
                      <a:pPr marL="0" marR="0">
                        <a:lnSpc>
                          <a:spcPct val="107000"/>
                        </a:lnSpc>
                        <a:spcBef>
                          <a:spcPts val="0"/>
                        </a:spcBef>
                        <a:spcAft>
                          <a:spcPts val="0"/>
                        </a:spcAft>
                      </a:pPr>
                      <a:r>
                        <a:rPr lang="en-US" sz="800" dirty="0">
                          <a:solidFill>
                            <a:schemeClr val="bg1"/>
                          </a:solidFill>
                          <a:effectLst/>
                        </a:rPr>
                        <a:t>Expected level of performance by the end of the student teaching semester.</a:t>
                      </a: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0" marR="0">
                        <a:lnSpc>
                          <a:spcPct val="107000"/>
                        </a:lnSpc>
                        <a:spcBef>
                          <a:spcPts val="0"/>
                        </a:spcBef>
                        <a:spcAft>
                          <a:spcPts val="0"/>
                        </a:spcAft>
                      </a:pPr>
                      <a:r>
                        <a:rPr lang="en-US" sz="8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9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39722" marR="39722" marT="0" marB="0"/>
                </a:tc>
                <a:extLst>
                  <a:ext uri="{0D108BD9-81ED-4DB2-BD59-A6C34878D82A}">
                    <a16:rowId xmlns:a16="http://schemas.microsoft.com/office/drawing/2014/main" val="282095714"/>
                  </a:ext>
                </a:extLst>
              </a:tr>
              <a:tr h="1095983">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Provides no evidence of data from assessments to monitor the progress of students.</a:t>
                      </a:r>
                      <a:endParaRPr lang="en-US" sz="900">
                        <a:solidFill>
                          <a:schemeClr val="bg1"/>
                        </a:solidFill>
                        <a:effectLs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Articulates the importance of collecting assessment data.</a:t>
                      </a:r>
                      <a:endParaRPr lang="en-US" sz="900">
                        <a:solidFill>
                          <a:schemeClr val="bg1"/>
                        </a:solidFill>
                        <a:effectLs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Uses formative and summative assessment data to monitor the progress of the class as a whole.</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solidFill>
                      <a:schemeClr val="tx2">
                        <a:lumMod val="20000"/>
                        <a:lumOff val="80000"/>
                      </a:schemeClr>
                    </a:solidFill>
                  </a:tcPr>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 </a:t>
                      </a:r>
                      <a:r>
                        <a:rPr lang="en-US" sz="800" dirty="0">
                          <a:solidFill>
                            <a:schemeClr val="bg1"/>
                          </a:solidFill>
                          <a:effectLst/>
                          <a:highlight>
                            <a:srgbClr val="FFFF00"/>
                          </a:highlight>
                        </a:rPr>
                        <a:t>Uses formative and summative assessment data to effectively monitor the progress of individual students and the class as a whole.</a:t>
                      </a:r>
                      <a:endParaRPr lang="en-US" sz="900" dirty="0">
                        <a:solidFill>
                          <a:schemeClr val="bg1"/>
                        </a:solidFill>
                        <a:effectLst/>
                        <a:highlight>
                          <a:srgbClr val="FFFF00"/>
                        </a:highlight>
                        <a:latin typeface="Noto Sans Symbols"/>
                        <a:ea typeface="Noto Sans Symbols"/>
                        <a:cs typeface="Noto Sans Symbols"/>
                      </a:endParaRPr>
                    </a:p>
                  </a:txBody>
                  <a:tcPr marL="39722" marR="39722" marT="0" marB="0">
                    <a:solidFill>
                      <a:schemeClr val="tx2">
                        <a:lumMod val="20000"/>
                        <a:lumOff val="80000"/>
                      </a:schemeClr>
                    </a:solidFill>
                  </a:tcPr>
                </a:tc>
                <a:tc rowSpan="3">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Analyzes trend data to respond instructionally, resulting in a positive impact on student learning. </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Uses multiple assessments to accurately monitor, analyze, and triangulate the progress of each student and the class as a whole.</a:t>
                      </a:r>
                      <a:endParaRPr lang="en-US" sz="900" dirty="0">
                        <a:solidFill>
                          <a:schemeClr val="bg1"/>
                        </a:solidFill>
                        <a:effectLst/>
                      </a:endParaRPr>
                    </a:p>
                    <a:p>
                      <a:pPr marL="228600" marR="2540">
                        <a:lnSpc>
                          <a:spcPct val="107000"/>
                        </a:lnSpc>
                        <a:spcBef>
                          <a:spcPts val="0"/>
                        </a:spcBef>
                        <a:spcAft>
                          <a:spcPts val="0"/>
                        </a:spcAft>
                      </a:pPr>
                      <a:r>
                        <a:rPr lang="en-US" sz="800" dirty="0">
                          <a:solidFill>
                            <a:schemeClr val="bg1"/>
                          </a:solidFill>
                          <a:effectLst/>
                        </a:rPr>
                        <a:t> </a:t>
                      </a:r>
                      <a:endParaRPr lang="en-US" sz="9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Supports students in creating and articulating progress toward goals. </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endParaRPr>
                    </a:p>
                    <a:p>
                      <a:pPr marL="228600" marR="2540" indent="-228600">
                        <a:lnSpc>
                          <a:spcPct val="107000"/>
                        </a:lnSpc>
                        <a:spcBef>
                          <a:spcPts val="0"/>
                        </a:spcBef>
                        <a:spcAft>
                          <a:spcPts val="0"/>
                        </a:spcAft>
                      </a:pPr>
                      <a:r>
                        <a:rPr lang="en-US" sz="800" dirty="0">
                          <a:solidFill>
                            <a:schemeClr val="bg1"/>
                          </a:solidFill>
                          <a:effectLst/>
                        </a:rPr>
                        <a:t>Uses formative assessment strategies to adjust mid-lesson instruction.  </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tc>
                <a:extLst>
                  <a:ext uri="{0D108BD9-81ED-4DB2-BD59-A6C34878D82A}">
                    <a16:rowId xmlns:a16="http://schemas.microsoft.com/office/drawing/2014/main" val="2641158143"/>
                  </a:ext>
                </a:extLst>
              </a:tr>
              <a:tr h="1199629">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Provides no awareness that formative assessments are needed to guide future instruction.</a:t>
                      </a:r>
                      <a:endParaRPr lang="en-US" sz="900">
                        <a:solidFill>
                          <a:schemeClr val="bg1"/>
                        </a:solidFill>
                        <a:effectLs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Articulates the need to use formative assessment strategies to gather data on student understanding to guide future instruction. </a:t>
                      </a:r>
                      <a:endParaRPr lang="en-US" sz="900">
                        <a:solidFill>
                          <a:schemeClr val="bg1"/>
                        </a:solidFill>
                        <a:effectLs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highlight>
                            <a:srgbClr val="FFFF00"/>
                          </a:highlight>
                        </a:rPr>
                        <a:t>Uses some formative assessment strategies to partially gather data on student understanding and sporadically implements adjustments to plan future instruction. </a:t>
                      </a:r>
                      <a:endParaRPr lang="en-US" sz="900" dirty="0">
                        <a:solidFill>
                          <a:schemeClr val="bg1"/>
                        </a:solidFill>
                        <a:effectLst/>
                        <a:highlight>
                          <a:srgbClr val="FFFF00"/>
                        </a:highlight>
                        <a:latin typeface="Noto Sans Symbols"/>
                        <a:ea typeface="Noto Sans Symbols"/>
                        <a:cs typeface="Noto Sans Symbols"/>
                      </a:endParaRPr>
                    </a:p>
                  </a:txBody>
                  <a:tcPr marL="39722" marR="39722" marT="0" marB="0">
                    <a:solidFill>
                      <a:schemeClr val="accent5">
                        <a:lumMod val="20000"/>
                        <a:lumOff val="80000"/>
                      </a:schemeClr>
                    </a:solidFill>
                  </a:tcPr>
                </a:tc>
                <a:tc>
                  <a:txBody>
                    <a:bodyPr/>
                    <a:lstStyle/>
                    <a:p>
                      <a:pPr marL="228600" marR="2540" indent="-228600">
                        <a:lnSpc>
                          <a:spcPct val="107000"/>
                        </a:lnSpc>
                        <a:spcBef>
                          <a:spcPts val="0"/>
                        </a:spcBef>
                        <a:spcAft>
                          <a:spcPts val="0"/>
                        </a:spcAft>
                      </a:pPr>
                      <a:r>
                        <a:rPr lang="en-US" sz="800" dirty="0">
                          <a:solidFill>
                            <a:schemeClr val="bg1"/>
                          </a:solidFill>
                          <a:effectLst/>
                        </a:rPr>
                        <a:t>Uses formative assessment strategies to effectively gather data about student understanding and uses it to plan future instruction.</a:t>
                      </a: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tc>
                <a:tc vMerge="1">
                  <a:txBody>
                    <a:bodyPr/>
                    <a:lstStyle/>
                    <a:p>
                      <a:endParaRPr lang="en-US"/>
                    </a:p>
                  </a:txBody>
                  <a:tcPr/>
                </a:tc>
                <a:extLst>
                  <a:ext uri="{0D108BD9-81ED-4DB2-BD59-A6C34878D82A}">
                    <a16:rowId xmlns:a16="http://schemas.microsoft.com/office/drawing/2014/main" val="109857497"/>
                  </a:ext>
                </a:extLst>
              </a:tr>
              <a:tr h="1007160">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Provides no evidence of an understanding of maintaining student assessment</a:t>
                      </a:r>
                      <a:r>
                        <a:rPr lang="en-US" sz="900">
                          <a:solidFill>
                            <a:schemeClr val="bg1"/>
                          </a:solidFill>
                          <a:effectLst/>
                        </a:rPr>
                        <a:t> </a:t>
                      </a:r>
                      <a:r>
                        <a:rPr lang="en-US" sz="800">
                          <a:solidFill>
                            <a:schemeClr val="bg1"/>
                          </a:solidFill>
                          <a:effectLst/>
                        </a:rPr>
                        <a:t> records.</a:t>
                      </a:r>
                      <a:endParaRPr lang="en-US" sz="9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Articulates a process for maintaining student assessment records.</a:t>
                      </a:r>
                      <a:endParaRPr lang="en-US" sz="9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Confidentially maintains student assessment records, though processes are inconsistent.  </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p>
                    <a:p>
                      <a:pPr marL="0" marR="0">
                        <a:lnSpc>
                          <a:spcPct val="107000"/>
                        </a:lnSpc>
                        <a:spcBef>
                          <a:spcPts val="0"/>
                        </a:spcBef>
                        <a:spcAft>
                          <a:spcPts val="0"/>
                        </a:spcAft>
                      </a:pP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 Maintains student assessment records consistently and confidentially.</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tc>
                <a:tc vMerge="1">
                  <a:txBody>
                    <a:bodyPr/>
                    <a:lstStyle/>
                    <a:p>
                      <a:endParaRPr lang="en-US"/>
                    </a:p>
                  </a:txBody>
                  <a:tcPr/>
                </a:tc>
                <a:extLst>
                  <a:ext uri="{0D108BD9-81ED-4DB2-BD59-A6C34878D82A}">
                    <a16:rowId xmlns:a16="http://schemas.microsoft.com/office/drawing/2014/main" val="1386923260"/>
                  </a:ext>
                </a:extLst>
              </a:tr>
            </a:tbl>
          </a:graphicData>
        </a:graphic>
      </p:graphicFrame>
      <p:sp>
        <p:nvSpPr>
          <p:cNvPr id="3" name="Rectangle 1"/>
          <p:cNvSpPr>
            <a:spLocks noChangeArrowheads="1"/>
          </p:cNvSpPr>
          <p:nvPr/>
        </p:nvSpPr>
        <p:spPr bwMode="auto">
          <a:xfrm>
            <a:off x="2457450" y="2576513"/>
            <a:ext cx="3017838" cy="31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itle 1"/>
          <p:cNvSpPr txBox="1">
            <a:spLocks/>
          </p:cNvSpPr>
          <p:nvPr/>
        </p:nvSpPr>
        <p:spPr bwMode="auto">
          <a:xfrm>
            <a:off x="1371600" y="6096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Standard 7: Score of 2 </a:t>
            </a:r>
          </a:p>
        </p:txBody>
      </p:sp>
      <p:sp>
        <p:nvSpPr>
          <p:cNvPr id="6" name="Left Arrow 5"/>
          <p:cNvSpPr/>
          <p:nvPr/>
        </p:nvSpPr>
        <p:spPr bwMode="auto">
          <a:xfrm>
            <a:off x="7010400" y="6019800"/>
            <a:ext cx="1676400" cy="703026"/>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dirty="0"/>
              <a:t>Not Scored</a:t>
            </a:r>
            <a:endParaRPr kumimoji="1" lang="en-US" sz="2000" b="0" i="0" u="none" strike="noStrike" cap="none" normalizeH="0" baseline="0" dirty="0">
              <a:ln>
                <a:noFill/>
              </a:ln>
              <a:solidFill>
                <a:schemeClr val="tx1"/>
              </a:solidFill>
              <a:effectLst/>
              <a:latin typeface="Helvetica" pitchFamily="-128" charset="0"/>
            </a:endParaRPr>
          </a:p>
        </p:txBody>
      </p:sp>
    </p:spTree>
    <p:extLst>
      <p:ext uri="{BB962C8B-B14F-4D97-AF65-F5344CB8AC3E}">
        <p14:creationId xmlns:p14="http://schemas.microsoft.com/office/powerpoint/2010/main" val="366926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Evidence to Support Score</a:t>
            </a:r>
          </a:p>
        </p:txBody>
      </p:sp>
      <p:sp>
        <p:nvSpPr>
          <p:cNvPr id="102403" name="Content Placeholder 2"/>
          <p:cNvSpPr>
            <a:spLocks noGrp="1"/>
          </p:cNvSpPr>
          <p:nvPr>
            <p:ph idx="4294967295"/>
          </p:nvPr>
        </p:nvSpPr>
        <p:spPr>
          <a:xfrm>
            <a:off x="1295400" y="1981200"/>
            <a:ext cx="7467600" cy="4525962"/>
          </a:xfrm>
        </p:spPr>
        <p:txBody>
          <a:bodyPr/>
          <a:lstStyle/>
          <a:p>
            <a:pPr defTabSz="457200"/>
            <a:r>
              <a:rPr lang="en-US" sz="3200" dirty="0">
                <a:solidFill>
                  <a:schemeClr val="tx2">
                    <a:lumMod val="60000"/>
                    <a:lumOff val="40000"/>
                  </a:schemeClr>
                </a:solidFill>
                <a:latin typeface="Times New Roman" pitchFamily="-128" charset="0"/>
              </a:rPr>
              <a:t>Monitors student understanding during whole group time</a:t>
            </a:r>
          </a:p>
          <a:p>
            <a:pPr defTabSz="457200"/>
            <a:r>
              <a:rPr lang="en-US" sz="3200" dirty="0">
                <a:latin typeface="Times New Roman" pitchFamily="-128" charset="0"/>
              </a:rPr>
              <a:t>Monitors individual understanding during small group – each student completes one independently</a:t>
            </a:r>
          </a:p>
          <a:p>
            <a:pPr defTabSz="457200"/>
            <a:r>
              <a:rPr lang="en-US" sz="3200" dirty="0">
                <a:solidFill>
                  <a:schemeClr val="tx2">
                    <a:lumMod val="60000"/>
                    <a:lumOff val="40000"/>
                  </a:schemeClr>
                </a:solidFill>
                <a:latin typeface="Times New Roman" pitchFamily="-128" charset="0"/>
              </a:rPr>
              <a:t>Verbal and written opportunities for assessment</a:t>
            </a:r>
          </a:p>
          <a:p>
            <a:pPr defTabSz="457200"/>
            <a:r>
              <a:rPr lang="en-US" sz="3200" dirty="0">
                <a:latin typeface="Times New Roman" pitchFamily="-128" charset="0"/>
              </a:rPr>
              <a:t>Unclear how data may be used to group students </a:t>
            </a:r>
          </a:p>
          <a:p>
            <a:pPr defTabSz="457200"/>
            <a:endParaRPr lang="en-US" sz="3200" dirty="0">
              <a:solidFill>
                <a:schemeClr val="tx2">
                  <a:lumMod val="60000"/>
                  <a:lumOff val="40000"/>
                </a:schemeClr>
              </a:solidFill>
              <a:latin typeface="Times New Roman" pitchFamily="-128" charset="0"/>
            </a:endParaRPr>
          </a:p>
        </p:txBody>
      </p:sp>
    </p:spTree>
    <p:extLst>
      <p:ext uri="{BB962C8B-B14F-4D97-AF65-F5344CB8AC3E}">
        <p14:creationId xmlns:p14="http://schemas.microsoft.com/office/powerpoint/2010/main" val="4156146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543800" cy="1447800"/>
          </a:xfrm>
        </p:spPr>
        <p:txBody>
          <a:bodyPr/>
          <a:lstStyle/>
          <a:p>
            <a:r>
              <a:rPr lang="en-US" sz="3600" dirty="0">
                <a:latin typeface="Times New Roman" pitchFamily="-128" charset="0"/>
              </a:rPr>
              <a:t>Overall Feedback &amp; Guiding Questions</a:t>
            </a:r>
          </a:p>
        </p:txBody>
      </p:sp>
      <p:sp>
        <p:nvSpPr>
          <p:cNvPr id="102403" name="Content Placeholder 2"/>
          <p:cNvSpPr>
            <a:spLocks noGrp="1"/>
          </p:cNvSpPr>
          <p:nvPr>
            <p:ph idx="4294967295"/>
          </p:nvPr>
        </p:nvSpPr>
        <p:spPr>
          <a:xfrm>
            <a:off x="1295400" y="1981200"/>
            <a:ext cx="7467600" cy="4525962"/>
          </a:xfrm>
        </p:spPr>
        <p:txBody>
          <a:bodyPr/>
          <a:lstStyle/>
          <a:p>
            <a:pPr defTabSz="457200"/>
            <a:r>
              <a:rPr lang="en-US" sz="3200" dirty="0">
                <a:solidFill>
                  <a:schemeClr val="tx2">
                    <a:lumMod val="60000"/>
                    <a:lumOff val="40000"/>
                  </a:schemeClr>
                </a:solidFill>
                <a:latin typeface="Times New Roman" pitchFamily="-128" charset="0"/>
              </a:rPr>
              <a:t>What expectations were put in place to support successful independent work?</a:t>
            </a:r>
          </a:p>
          <a:p>
            <a:pPr defTabSz="457200"/>
            <a:r>
              <a:rPr lang="en-US" sz="3200" dirty="0">
                <a:latin typeface="Times New Roman" pitchFamily="-128" charset="0"/>
              </a:rPr>
              <a:t>How might you support students to find multiple ways to make a number?</a:t>
            </a:r>
          </a:p>
          <a:p>
            <a:pPr defTabSz="457200"/>
            <a:r>
              <a:rPr lang="en-US" sz="3200" dirty="0">
                <a:solidFill>
                  <a:schemeClr val="tx2">
                    <a:lumMod val="60000"/>
                    <a:lumOff val="40000"/>
                  </a:schemeClr>
                </a:solidFill>
                <a:latin typeface="Times New Roman" pitchFamily="-128" charset="0"/>
              </a:rPr>
              <a:t>What strategies could be incorporated to encourage students to self-monitor and check their own work?</a:t>
            </a:r>
          </a:p>
          <a:p>
            <a:pPr defTabSz="457200"/>
            <a:r>
              <a:rPr lang="en-US" sz="3200" dirty="0">
                <a:latin typeface="Times New Roman" pitchFamily="-128" charset="0"/>
              </a:rPr>
              <a:t>What questions might be asked to the student who had 7 counters instead of 6?</a:t>
            </a:r>
          </a:p>
          <a:p>
            <a:pPr marL="0" indent="0" defTabSz="457200">
              <a:buNone/>
            </a:pPr>
            <a:endParaRPr lang="en-US" sz="3200" strike="sngStrike" dirty="0">
              <a:solidFill>
                <a:srgbClr val="FFFF00"/>
              </a:solidFill>
              <a:latin typeface="Times New Roman" pitchFamily="-128" charset="0"/>
            </a:endParaRPr>
          </a:p>
          <a:p>
            <a:pPr marL="457200" lvl="1" indent="0" defTabSz="457200">
              <a:buNone/>
            </a:pPr>
            <a:endParaRPr lang="en-US" sz="2800" dirty="0">
              <a:solidFill>
                <a:schemeClr val="accent1"/>
              </a:solidFill>
              <a:latin typeface="Times New Roman" pitchFamily="-128" charset="0"/>
            </a:endParaRPr>
          </a:p>
        </p:txBody>
      </p:sp>
    </p:spTree>
    <p:extLst>
      <p:ext uri="{BB962C8B-B14F-4D97-AF65-F5344CB8AC3E}">
        <p14:creationId xmlns:p14="http://schemas.microsoft.com/office/powerpoint/2010/main" val="2042806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Practice Scoring Round 2</a:t>
            </a:r>
          </a:p>
        </p:txBody>
      </p:sp>
      <p:sp>
        <p:nvSpPr>
          <p:cNvPr id="102403" name="Content Placeholder 2"/>
          <p:cNvSpPr>
            <a:spLocks noGrp="1"/>
          </p:cNvSpPr>
          <p:nvPr>
            <p:ph idx="4294967295"/>
          </p:nvPr>
        </p:nvSpPr>
        <p:spPr>
          <a:xfrm>
            <a:off x="1295400" y="1828800"/>
            <a:ext cx="7848600" cy="4525962"/>
          </a:xfrm>
        </p:spPr>
        <p:txBody>
          <a:bodyPr/>
          <a:lstStyle/>
          <a:p>
            <a:pPr marL="0" indent="0" defTabSz="457200">
              <a:buNone/>
            </a:pPr>
            <a:r>
              <a:rPr lang="en-US" dirty="0">
                <a:solidFill>
                  <a:schemeClr val="tx2">
                    <a:lumMod val="60000"/>
                    <a:lumOff val="40000"/>
                  </a:schemeClr>
                </a:solidFill>
                <a:latin typeface="Times New Roman" pitchFamily="-128" charset="0"/>
                <a:hlinkClick r:id="rId3"/>
              </a:rPr>
              <a:t>View the Elementary 4</a:t>
            </a:r>
            <a:r>
              <a:rPr lang="en-US" baseline="30000" dirty="0">
                <a:solidFill>
                  <a:schemeClr val="tx2">
                    <a:lumMod val="60000"/>
                    <a:lumOff val="40000"/>
                  </a:schemeClr>
                </a:solidFill>
                <a:latin typeface="Times New Roman" pitchFamily="-128" charset="0"/>
                <a:hlinkClick r:id="rId3"/>
              </a:rPr>
              <a:t>th</a:t>
            </a:r>
            <a:r>
              <a:rPr lang="en-US" dirty="0">
                <a:solidFill>
                  <a:schemeClr val="tx2">
                    <a:lumMod val="60000"/>
                    <a:lumOff val="40000"/>
                  </a:schemeClr>
                </a:solidFill>
                <a:latin typeface="Times New Roman" pitchFamily="-128" charset="0"/>
                <a:hlinkClick r:id="rId3"/>
              </a:rPr>
              <a:t> Grade Social Studies Video</a:t>
            </a:r>
            <a:endParaRPr lang="en-US" strike="sngStrike" dirty="0">
              <a:solidFill>
                <a:schemeClr val="tx2">
                  <a:lumMod val="60000"/>
                  <a:lumOff val="40000"/>
                </a:schemeClr>
              </a:solidFill>
              <a:latin typeface="Times New Roman" pitchFamily="-128" charset="0"/>
            </a:endParaRPr>
          </a:p>
          <a:p>
            <a:pPr marL="0" indent="0" defTabSz="457200">
              <a:buNone/>
            </a:pPr>
            <a:r>
              <a:rPr lang="en-US" dirty="0">
                <a:latin typeface="Times New Roman" pitchFamily="-128" charset="0"/>
              </a:rPr>
              <a:t>Individually:</a:t>
            </a:r>
          </a:p>
          <a:p>
            <a:pPr defTabSz="457200"/>
            <a:r>
              <a:rPr lang="en-US" dirty="0">
                <a:solidFill>
                  <a:schemeClr val="tx2">
                    <a:lumMod val="60000"/>
                    <a:lumOff val="40000"/>
                  </a:schemeClr>
                </a:solidFill>
                <a:latin typeface="Times New Roman" pitchFamily="-128" charset="0"/>
              </a:rPr>
              <a:t>Score Standards 4, 5, &amp; 6</a:t>
            </a:r>
          </a:p>
          <a:p>
            <a:pPr defTabSz="457200"/>
            <a:r>
              <a:rPr lang="en-US" dirty="0">
                <a:solidFill>
                  <a:schemeClr val="tx2">
                    <a:lumMod val="60000"/>
                    <a:lumOff val="40000"/>
                  </a:schemeClr>
                </a:solidFill>
                <a:latin typeface="Times New Roman" pitchFamily="-128" charset="0"/>
              </a:rPr>
              <a:t>Record evidence for scoring</a:t>
            </a:r>
          </a:p>
          <a:p>
            <a:pPr defTabSz="457200"/>
            <a:endParaRPr lang="en-US" dirty="0">
              <a:solidFill>
                <a:schemeClr val="tx2">
                  <a:lumMod val="60000"/>
                  <a:lumOff val="40000"/>
                </a:schemeClr>
              </a:solidFill>
              <a:latin typeface="Times New Roman" pitchFamily="-128" charset="0"/>
            </a:endParaRPr>
          </a:p>
          <a:p>
            <a:pPr marL="0" indent="0" defTabSz="457200">
              <a:buNone/>
            </a:pPr>
            <a:r>
              <a:rPr lang="en-US" dirty="0">
                <a:latin typeface="Times New Roman" pitchFamily="-128" charset="0"/>
              </a:rPr>
              <a:t>CT, US, TC as a Group:</a:t>
            </a:r>
          </a:p>
          <a:p>
            <a:pPr defTabSz="457200"/>
            <a:r>
              <a:rPr lang="en-US" dirty="0">
                <a:solidFill>
                  <a:schemeClr val="tx2">
                    <a:lumMod val="60000"/>
                    <a:lumOff val="40000"/>
                  </a:schemeClr>
                </a:solidFill>
                <a:latin typeface="Times New Roman" pitchFamily="-128" charset="0"/>
              </a:rPr>
              <a:t>Share your evidence</a:t>
            </a:r>
          </a:p>
          <a:p>
            <a:pPr defTabSz="457200"/>
            <a:r>
              <a:rPr lang="en-US" dirty="0">
                <a:solidFill>
                  <a:schemeClr val="tx2">
                    <a:lumMod val="60000"/>
                    <a:lumOff val="40000"/>
                  </a:schemeClr>
                </a:solidFill>
                <a:latin typeface="Times New Roman" pitchFamily="-128" charset="0"/>
              </a:rPr>
              <a:t>Discuss what artifacts might be helpful to support scoring</a:t>
            </a:r>
          </a:p>
          <a:p>
            <a:pPr defTabSz="457200"/>
            <a:r>
              <a:rPr lang="en-US" dirty="0">
                <a:solidFill>
                  <a:schemeClr val="tx2">
                    <a:lumMod val="60000"/>
                    <a:lumOff val="40000"/>
                  </a:schemeClr>
                </a:solidFill>
                <a:latin typeface="Times New Roman" pitchFamily="-128" charset="0"/>
              </a:rPr>
              <a:t>Consider the feedback you might share</a:t>
            </a:r>
          </a:p>
          <a:p>
            <a:pPr defTabSz="457200"/>
            <a:endParaRPr lang="en-US" sz="2400" dirty="0">
              <a:latin typeface="Times New Roman" pitchFamily="-128" charset="0"/>
            </a:endParaRPr>
          </a:p>
          <a:p>
            <a:pPr marL="457200" lvl="1" indent="0" defTabSz="457200">
              <a:buNone/>
            </a:pPr>
            <a:endParaRPr lang="en-US" sz="2800" dirty="0">
              <a:solidFill>
                <a:schemeClr val="accent1"/>
              </a:solidFill>
              <a:latin typeface="Times New Roman" pitchFamily="-128" charset="0"/>
            </a:endParaRPr>
          </a:p>
        </p:txBody>
      </p:sp>
    </p:spTree>
    <p:extLst>
      <p:ext uri="{BB962C8B-B14F-4D97-AF65-F5344CB8AC3E}">
        <p14:creationId xmlns:p14="http://schemas.microsoft.com/office/powerpoint/2010/main" val="490086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782567492"/>
              </p:ext>
            </p:extLst>
          </p:nvPr>
        </p:nvGraphicFramePr>
        <p:xfrm>
          <a:off x="0" y="1828801"/>
          <a:ext cx="9144001" cy="5478653"/>
        </p:xfrm>
        <a:graphic>
          <a:graphicData uri="http://schemas.openxmlformats.org/drawingml/2006/table">
            <a:tbl>
              <a:tblPr bandRow="1">
                <a:tableStyleId>{5C22544A-7EE6-4342-B048-85BDC9FD1C3A}</a:tableStyleId>
              </a:tblPr>
              <a:tblGrid>
                <a:gridCol w="1675446">
                  <a:extLst>
                    <a:ext uri="{9D8B030D-6E8A-4147-A177-3AD203B41FA5}">
                      <a16:colId xmlns:a16="http://schemas.microsoft.com/office/drawing/2014/main" val="948936654"/>
                    </a:ext>
                  </a:extLst>
                </a:gridCol>
                <a:gridCol w="1768646">
                  <a:extLst>
                    <a:ext uri="{9D8B030D-6E8A-4147-A177-3AD203B41FA5}">
                      <a16:colId xmlns:a16="http://schemas.microsoft.com/office/drawing/2014/main" val="1420868628"/>
                    </a:ext>
                  </a:extLst>
                </a:gridCol>
                <a:gridCol w="1705102">
                  <a:extLst>
                    <a:ext uri="{9D8B030D-6E8A-4147-A177-3AD203B41FA5}">
                      <a16:colId xmlns:a16="http://schemas.microsoft.com/office/drawing/2014/main" val="1922233585"/>
                    </a:ext>
                  </a:extLst>
                </a:gridCol>
                <a:gridCol w="1723459">
                  <a:extLst>
                    <a:ext uri="{9D8B030D-6E8A-4147-A177-3AD203B41FA5}">
                      <a16:colId xmlns:a16="http://schemas.microsoft.com/office/drawing/2014/main" val="59481152"/>
                    </a:ext>
                  </a:extLst>
                </a:gridCol>
                <a:gridCol w="2271348">
                  <a:extLst>
                    <a:ext uri="{9D8B030D-6E8A-4147-A177-3AD203B41FA5}">
                      <a16:colId xmlns:a16="http://schemas.microsoft.com/office/drawing/2014/main" val="3536199957"/>
                    </a:ext>
                  </a:extLst>
                </a:gridCol>
              </a:tblGrid>
              <a:tr h="389886">
                <a:tc gridSpan="5">
                  <a:txBody>
                    <a:bodyPr/>
                    <a:lstStyle/>
                    <a:p>
                      <a:pPr marL="0" marR="0">
                        <a:lnSpc>
                          <a:spcPct val="107000"/>
                        </a:lnSpc>
                        <a:spcBef>
                          <a:spcPts val="0"/>
                        </a:spcBef>
                        <a:spcAft>
                          <a:spcPts val="0"/>
                        </a:spcAft>
                      </a:pPr>
                      <a:r>
                        <a:rPr lang="en-US" sz="900">
                          <a:solidFill>
                            <a:schemeClr val="bg1"/>
                          </a:solidFill>
                          <a:effectLst/>
                        </a:rPr>
                        <a:t>Standard 4:  Critical Thinking. The teacher candidate uses a variety of instructional strategies and resources to encourage students’ critical thinking, problem solving, and performance skills.</a:t>
                      </a:r>
                      <a:endParaRPr lang="en-US" sz="10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56233074"/>
                  </a:ext>
                </a:extLst>
              </a:tr>
              <a:tr h="1364551">
                <a:tc>
                  <a:txBody>
                    <a:bodyPr/>
                    <a:lstStyle/>
                    <a:p>
                      <a:pPr marL="0" marR="0">
                        <a:lnSpc>
                          <a:spcPct val="107000"/>
                        </a:lnSpc>
                        <a:spcBef>
                          <a:spcPts val="0"/>
                        </a:spcBef>
                        <a:spcAft>
                          <a:spcPts val="0"/>
                        </a:spcAft>
                      </a:pPr>
                      <a:r>
                        <a:rPr lang="en-US" sz="900">
                          <a:solidFill>
                            <a:schemeClr val="bg1"/>
                          </a:solidFill>
                          <a:effectLst/>
                        </a:rPr>
                        <a:t>0-The teacher candidate does not possess the necessary knowledge, therefore, the standard is not evident or is incorrect in performance.</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a:txBody>
                    <a:bodyPr/>
                    <a:lstStyle/>
                    <a:p>
                      <a:pPr marL="0" marR="0">
                        <a:lnSpc>
                          <a:spcPct val="107000"/>
                        </a:lnSpc>
                        <a:spcBef>
                          <a:spcPts val="0"/>
                        </a:spcBef>
                        <a:spcAft>
                          <a:spcPts val="0"/>
                        </a:spcAft>
                      </a:pPr>
                      <a:r>
                        <a:rPr lang="en-US" sz="900">
                          <a:solidFill>
                            <a:schemeClr val="bg1"/>
                          </a:solidFill>
                          <a:effectLst/>
                        </a:rPr>
                        <a:t>1-Emerging Candidate: The teacher candidate is able to articulate the necessary knowledge, but does not demonstrate in performance. </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a:txBody>
                    <a:bodyPr/>
                    <a:lstStyle/>
                    <a:p>
                      <a:pPr marL="0" marR="0">
                        <a:lnSpc>
                          <a:spcPct val="107000"/>
                        </a:lnSpc>
                        <a:spcBef>
                          <a:spcPts val="0"/>
                        </a:spcBef>
                        <a:spcAft>
                          <a:spcPts val="0"/>
                        </a:spcAft>
                      </a:pPr>
                      <a:r>
                        <a:rPr lang="en-US" sz="900">
                          <a:solidFill>
                            <a:schemeClr val="bg1"/>
                          </a:solidFill>
                          <a:effectLst/>
                        </a:rPr>
                        <a:t>2-Developing Candidate: The teacher candidate is able to articulate the necessary knowledge and demonstrates in performance with some success.</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a:txBody>
                    <a:bodyPr/>
                    <a:lstStyle/>
                    <a:p>
                      <a:pPr marL="0" marR="0">
                        <a:lnSpc>
                          <a:spcPct val="107000"/>
                        </a:lnSpc>
                        <a:spcBef>
                          <a:spcPts val="0"/>
                        </a:spcBef>
                        <a:spcAft>
                          <a:spcPts val="0"/>
                        </a:spcAft>
                      </a:pPr>
                      <a:r>
                        <a:rPr lang="en-US" sz="900">
                          <a:solidFill>
                            <a:schemeClr val="bg1"/>
                          </a:solidFill>
                          <a:effectLst/>
                        </a:rPr>
                        <a:t>3-Skilled Candidate: The teacher candidate is able to articulate the necessary knowledge and effectively demonstrates in performance.</a:t>
                      </a:r>
                      <a:endParaRPr lang="en-US" sz="1000">
                        <a:solidFill>
                          <a:schemeClr val="bg1"/>
                        </a:solidFill>
                        <a:effectLst/>
                      </a:endParaRPr>
                    </a:p>
                    <a:p>
                      <a:pPr marL="0" marR="0">
                        <a:lnSpc>
                          <a:spcPct val="107000"/>
                        </a:lnSpc>
                        <a:spcBef>
                          <a:spcPts val="0"/>
                        </a:spcBef>
                        <a:spcAft>
                          <a:spcPts val="0"/>
                        </a:spcAft>
                      </a:pPr>
                      <a:r>
                        <a:rPr lang="en-US" sz="1000">
                          <a:solidFill>
                            <a:schemeClr val="bg1"/>
                          </a:solidFill>
                          <a:effectLst/>
                        </a:rPr>
                        <a:t> </a:t>
                      </a:r>
                    </a:p>
                    <a:p>
                      <a:pPr marL="0" marR="0">
                        <a:lnSpc>
                          <a:spcPct val="107000"/>
                        </a:lnSpc>
                        <a:spcBef>
                          <a:spcPts val="0"/>
                        </a:spcBef>
                        <a:spcAft>
                          <a:spcPts val="0"/>
                        </a:spcAft>
                      </a:pPr>
                      <a:r>
                        <a:rPr lang="en-US" sz="900">
                          <a:solidFill>
                            <a:schemeClr val="bg1"/>
                          </a:solidFill>
                          <a:effectLst/>
                        </a:rPr>
                        <a:t>Expected level of performance by the end of the student teaching semester.</a:t>
                      </a:r>
                      <a:endParaRPr lang="en-US" sz="10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a:txBody>
                    <a:bodyPr/>
                    <a:lstStyle/>
                    <a:p>
                      <a:pPr marL="0" marR="0">
                        <a:lnSpc>
                          <a:spcPct val="107000"/>
                        </a:lnSpc>
                        <a:spcBef>
                          <a:spcPts val="0"/>
                        </a:spcBef>
                        <a:spcAft>
                          <a:spcPts val="0"/>
                        </a:spcAft>
                      </a:pPr>
                      <a:r>
                        <a:rPr lang="en-US" sz="9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10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extLst>
                  <a:ext uri="{0D108BD9-81ED-4DB2-BD59-A6C34878D82A}">
                    <a16:rowId xmlns:a16="http://schemas.microsoft.com/office/drawing/2014/main" val="624658641"/>
                  </a:ext>
                </a:extLst>
              </a:tr>
              <a:tr h="818691">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Demonstrates no awareness of the importance of students sharing ideas and generating possible solutions.</a:t>
                      </a:r>
                      <a:endParaRPr lang="en-US" sz="1000" dirty="0">
                        <a:solidFill>
                          <a:schemeClr val="bg1"/>
                        </a:solidFill>
                        <a:effectLst/>
                        <a:highlight>
                          <a:srgbClr val="FFFF00"/>
                        </a:highlight>
                        <a:latin typeface="Noto Sans Symbols"/>
                        <a:ea typeface="Noto Sans Symbols"/>
                        <a:cs typeface="Noto Sans Symbols"/>
                      </a:endParaRPr>
                    </a:p>
                  </a:txBody>
                  <a:tcPr marL="36438" marR="36438" marT="0" marB="0">
                    <a:solidFill>
                      <a:schemeClr val="tx2">
                        <a:lumMod val="20000"/>
                        <a:lumOff val="80000"/>
                      </a:schemeClr>
                    </a:solidFill>
                  </a:tcPr>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Plans strategies to facilitate opportunities for students to share ideas and generate possible solutions.</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Uses strategies for   some students to share ideas and generate possible solutions.</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900" dirty="0">
                          <a:solidFill>
                            <a:schemeClr val="bg1"/>
                          </a:solidFill>
                          <a:effectLst/>
                        </a:rPr>
                        <a:t>Implements strategies in which most students convey their ideas or solutions through product or process.</a:t>
                      </a:r>
                      <a:r>
                        <a:rPr lang="en-US" sz="1000" dirty="0">
                          <a:solidFill>
                            <a:schemeClr val="bg1"/>
                          </a:solidFill>
                          <a:effectLst/>
                        </a:rPr>
                        <a:t> </a:t>
                      </a:r>
                      <a:endParaRPr lang="en-US" sz="1000" dirty="0">
                        <a:solidFill>
                          <a:schemeClr val="bg1"/>
                        </a:solidFill>
                        <a:effectLst/>
                        <a:latin typeface="Noto Sans Symbols"/>
                        <a:ea typeface="Noto Sans Symbols"/>
                        <a:cs typeface="Noto Sans Symbols"/>
                      </a:endParaRPr>
                    </a:p>
                  </a:txBody>
                  <a:tcPr marL="36438" marR="36438" marT="0" marB="0">
                    <a:solidFill>
                      <a:schemeClr val="tx2">
                        <a:lumMod val="20000"/>
                        <a:lumOff val="80000"/>
                      </a:schemeClr>
                    </a:solidFill>
                  </a:tcPr>
                </a:tc>
                <a:tc rowSpan="4">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Facilitates student-centered lessons in which students discover for themselves the desired knowledge or skills, rather than relying on teacher-provided information.</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opportunities for students to demonstrate creativity, engage in creative problem-solving, and develop curiosity through hands-on experiences.</a:t>
                      </a:r>
                      <a:endParaRPr lang="en-US" sz="1000" dirty="0">
                        <a:solidFill>
                          <a:schemeClr val="bg1"/>
                        </a:solidFill>
                        <a:effectLst/>
                      </a:endParaRPr>
                    </a:p>
                    <a:p>
                      <a:pPr marL="234950" marR="254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Allows students to express their thoughts, feelings, insights, opinions, and attitudes (not just knowledge) through a variety of media.</a:t>
                      </a:r>
                      <a:endParaRPr lang="en-US" sz="1000" dirty="0">
                        <a:solidFill>
                          <a:schemeClr val="bg1"/>
                        </a:solidFill>
                        <a:effectLst/>
                      </a:endParaRPr>
                    </a:p>
                    <a:p>
                      <a:pPr marL="234950" marR="254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800"/>
                        </a:spcAft>
                        <a:buSzPts val="1000"/>
                        <a:buFont typeface="Arial" panose="020B0604020202020204" pitchFamily="34" charset="0"/>
                        <a:buChar char="●"/>
                      </a:pPr>
                      <a:r>
                        <a:rPr lang="en-US" sz="900" dirty="0">
                          <a:solidFill>
                            <a:schemeClr val="bg1"/>
                          </a:solidFill>
                          <a:effectLst/>
                        </a:rPr>
                        <a:t>Provides opportunities for student thinking to delve into real-world topics, which address differing viewpoints, and allows students to respectfully justify their own opinion and solution to a problem.</a:t>
                      </a:r>
                      <a:endParaRPr lang="en-US" sz="1000" dirty="0">
                        <a:solidFill>
                          <a:schemeClr val="bg1"/>
                        </a:solidFill>
                        <a:effectLst/>
                        <a:latin typeface="Noto Sans Symbols"/>
                        <a:ea typeface="Noto Sans Symbols"/>
                        <a:cs typeface="Noto Sans Symbols"/>
                      </a:endParaRPr>
                    </a:p>
                  </a:txBody>
                  <a:tcPr marL="36438" marR="36438" marT="0" marB="0"/>
                </a:tc>
                <a:extLst>
                  <a:ext uri="{0D108BD9-81ED-4DB2-BD59-A6C34878D82A}">
                    <a16:rowId xmlns:a16="http://schemas.microsoft.com/office/drawing/2014/main" val="1519746870"/>
                  </a:ext>
                </a:extLst>
              </a:tr>
              <a:tr h="935646">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Provides no evidence of knowledge of importance of student analysis and discussion of problems and possible solutions.</a:t>
                      </a:r>
                      <a:endParaRPr lang="en-US" sz="1000" dirty="0">
                        <a:solidFill>
                          <a:schemeClr val="bg1"/>
                        </a:solidFill>
                        <a:effectLst/>
                        <a:highlight>
                          <a:srgbClr val="FFFF00"/>
                        </a:highlight>
                        <a:latin typeface="Noto Sans Symbols"/>
                        <a:ea typeface="Noto Sans Symbols"/>
                        <a:cs typeface="Noto Sans Symbols"/>
                      </a:endParaRPr>
                    </a:p>
                  </a:txBody>
                  <a:tcPr marL="36438" marR="36438" marT="0" marB="0">
                    <a:solidFill>
                      <a:schemeClr val="accent5">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Plans strategies for analyzing and discussing problems and possible solutions.</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Creates opportunities for some students to analyze and discuss problems and possible solutions.</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900" dirty="0">
                          <a:solidFill>
                            <a:schemeClr val="bg1"/>
                          </a:solidFill>
                          <a:effectLst/>
                        </a:rPr>
                        <a:t>Facilitates opportunities in which most students analyze and discuss problems and possible solutions. </a:t>
                      </a:r>
                      <a:endParaRPr lang="en-US" sz="1000" dirty="0">
                        <a:solidFill>
                          <a:schemeClr val="bg1"/>
                        </a:solidFill>
                        <a:effectLst/>
                        <a:latin typeface="Noto Sans Symbols"/>
                        <a:ea typeface="Noto Sans Symbols"/>
                        <a:cs typeface="Noto Sans Symbols"/>
                      </a:endParaRPr>
                    </a:p>
                  </a:txBody>
                  <a:tcPr marL="36438" marR="36438"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1836395250"/>
                  </a:ext>
                </a:extLst>
              </a:tr>
              <a:tr h="727747">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Provides no evidence of using questions that promote critical thinking</a:t>
                      </a:r>
                      <a:r>
                        <a:rPr lang="en-US" sz="900" dirty="0">
                          <a:solidFill>
                            <a:schemeClr val="bg1"/>
                          </a:solidFill>
                          <a:effectLst/>
                        </a:rPr>
                        <a:t>.</a:t>
                      </a:r>
                      <a:endParaRPr lang="en-US" sz="1000" dirty="0">
                        <a:solidFill>
                          <a:schemeClr val="bg1"/>
                        </a:solidFill>
                        <a:effectLst/>
                        <a:latin typeface="Noto Sans Symbols"/>
                        <a:ea typeface="Noto Sans Symbols"/>
                        <a:cs typeface="Noto Sans Symbols"/>
                      </a:endParaRPr>
                    </a:p>
                  </a:txBody>
                  <a:tcPr marL="36438" marR="36438" marT="0" marB="0">
                    <a:solidFill>
                      <a:schemeClr val="tx2">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Plans to use questions that promote critical thinking.</a:t>
                      </a:r>
                      <a:br>
                        <a:rPr lang="en-US" sz="900">
                          <a:solidFill>
                            <a:schemeClr val="bg1"/>
                          </a:solidFill>
                          <a:effectLst/>
                        </a:rPr>
                      </a:br>
                      <a:br>
                        <a:rPr lang="en-US" sz="900">
                          <a:solidFill>
                            <a:schemeClr val="bg1"/>
                          </a:solidFill>
                          <a:effectLst/>
                        </a:rPr>
                      </a:b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1200"/>
                        </a:spcAft>
                        <a:buSzPts val="1000"/>
                        <a:buFont typeface="Arial" panose="020B0604020202020204" pitchFamily="34" charset="0"/>
                        <a:buChar char="●"/>
                      </a:pPr>
                      <a:r>
                        <a:rPr lang="en-US" sz="900" dirty="0">
                          <a:solidFill>
                            <a:schemeClr val="bg1"/>
                          </a:solidFill>
                          <a:effectLst/>
                        </a:rPr>
                        <a:t>Uses questioning techniques that promote students’ critical thinking.</a:t>
                      </a:r>
                      <a:endParaRPr lang="en-US" sz="1000" dirty="0">
                        <a:solidFill>
                          <a:schemeClr val="bg1"/>
                        </a:solidFill>
                        <a:effectLst/>
                        <a:latin typeface="Noto Sans Symbols"/>
                        <a:ea typeface="Noto Sans Symbols"/>
                        <a:cs typeface="Noto Sans Symbols"/>
                      </a:endParaRPr>
                    </a:p>
                  </a:txBody>
                  <a:tcPr marL="36438" marR="36438" marT="0" marB="0">
                    <a:solidFill>
                      <a:schemeClr val="tx2">
                        <a:lumMod val="20000"/>
                        <a:lumOff val="80000"/>
                      </a:schemeClr>
                    </a:solidFill>
                  </a:tcPr>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Uses questioning techniques that result in most students providing answers reflecting critical thinking.</a:t>
                      </a:r>
                      <a:endParaRPr lang="en-US" sz="1000" dirty="0">
                        <a:solidFill>
                          <a:schemeClr val="bg1"/>
                        </a:solidFill>
                        <a:effectLst/>
                        <a:latin typeface="Noto Sans Symbols"/>
                        <a:ea typeface="Noto Sans Symbols"/>
                        <a:cs typeface="Noto Sans Symbols"/>
                      </a:endParaRPr>
                    </a:p>
                  </a:txBody>
                  <a:tcPr marL="36438" marR="36438" marT="0" marB="0"/>
                </a:tc>
                <a:tc vMerge="1">
                  <a:txBody>
                    <a:bodyPr/>
                    <a:lstStyle/>
                    <a:p>
                      <a:endParaRPr lang="en-US"/>
                    </a:p>
                  </a:txBody>
                  <a:tcPr/>
                </a:tc>
                <a:extLst>
                  <a:ext uri="{0D108BD9-81ED-4DB2-BD59-A6C34878D82A}">
                    <a16:rowId xmlns:a16="http://schemas.microsoft.com/office/drawing/2014/main" val="2503874848"/>
                  </a:ext>
                </a:extLst>
              </a:tr>
              <a:tr h="792677">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Provides no evidence of higher order thinking.</a:t>
                      </a:r>
                      <a:endParaRPr lang="en-US" sz="1000" dirty="0">
                        <a:solidFill>
                          <a:schemeClr val="bg1"/>
                        </a:solidFill>
                        <a:effectLst/>
                        <a:highlight>
                          <a:srgbClr val="FFFF00"/>
                        </a:highlight>
                        <a:latin typeface="Noto Sans Symbols"/>
                        <a:ea typeface="Noto Sans Symbols"/>
                        <a:cs typeface="Noto Sans Symbols"/>
                      </a:endParaRPr>
                    </a:p>
                  </a:txBody>
                  <a:tcPr marL="36438" marR="36438" marT="0" marB="0">
                    <a:solidFill>
                      <a:schemeClr val="accent5">
                        <a:lumMod val="40000"/>
                        <a:lumOff val="6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Plans for higher order thinking.</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Uses strategies to incorporate higher order thinking.</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Consistently uses evidence-based strategies to promote higher order thinking. </a:t>
                      </a:r>
                      <a:endParaRPr lang="en-US" sz="1000" dirty="0">
                        <a:solidFill>
                          <a:schemeClr val="bg1"/>
                        </a:solidFill>
                        <a:effectLst/>
                        <a:latin typeface="Noto Sans Symbols"/>
                        <a:ea typeface="Noto Sans Symbols"/>
                        <a:cs typeface="Noto Sans Symbols"/>
                      </a:endParaRPr>
                    </a:p>
                  </a:txBody>
                  <a:tcPr marL="36438" marR="36438"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1841292771"/>
                  </a:ext>
                </a:extLst>
              </a:tr>
            </a:tbl>
          </a:graphicData>
        </a:graphic>
      </p:graphicFrame>
      <p:sp>
        <p:nvSpPr>
          <p:cNvPr id="8" name="Title 1"/>
          <p:cNvSpPr txBox="1">
            <a:spLocks/>
          </p:cNvSpPr>
          <p:nvPr/>
        </p:nvSpPr>
        <p:spPr bwMode="auto">
          <a:xfrm>
            <a:off x="13716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Standard 4: Score of 0</a:t>
            </a:r>
          </a:p>
        </p:txBody>
      </p:sp>
    </p:spTree>
    <p:extLst>
      <p:ext uri="{BB962C8B-B14F-4D97-AF65-F5344CB8AC3E}">
        <p14:creationId xmlns:p14="http://schemas.microsoft.com/office/powerpoint/2010/main" val="41487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Evidence to Support Score</a:t>
            </a:r>
          </a:p>
        </p:txBody>
      </p:sp>
      <p:sp>
        <p:nvSpPr>
          <p:cNvPr id="102403" name="Content Placeholder 2"/>
          <p:cNvSpPr>
            <a:spLocks noGrp="1"/>
          </p:cNvSpPr>
          <p:nvPr>
            <p:ph idx="4294967295"/>
          </p:nvPr>
        </p:nvSpPr>
        <p:spPr>
          <a:xfrm>
            <a:off x="1295400" y="1981200"/>
            <a:ext cx="7467600" cy="4525962"/>
          </a:xfrm>
        </p:spPr>
        <p:txBody>
          <a:bodyPr/>
          <a:lstStyle/>
          <a:p>
            <a:pPr defTabSz="457200"/>
            <a:r>
              <a:rPr lang="en-US" sz="3200" dirty="0">
                <a:solidFill>
                  <a:schemeClr val="tx2">
                    <a:lumMod val="60000"/>
                    <a:lumOff val="40000"/>
                  </a:schemeClr>
                </a:solidFill>
                <a:latin typeface="Times New Roman" pitchFamily="-128" charset="0"/>
              </a:rPr>
              <a:t>Students not allowed time to process and make meaning</a:t>
            </a:r>
          </a:p>
          <a:p>
            <a:pPr defTabSz="457200"/>
            <a:r>
              <a:rPr lang="en-US" sz="3200" dirty="0">
                <a:latin typeface="Times New Roman" pitchFamily="-128" charset="0"/>
              </a:rPr>
              <a:t>Lost opportunity to ask questions to promote dialogue and critical thinking</a:t>
            </a:r>
          </a:p>
          <a:p>
            <a:pPr defTabSz="457200"/>
            <a:r>
              <a:rPr lang="en-US" sz="3200" dirty="0">
                <a:solidFill>
                  <a:schemeClr val="tx2">
                    <a:lumMod val="60000"/>
                    <a:lumOff val="40000"/>
                  </a:schemeClr>
                </a:solidFill>
                <a:latin typeface="Times New Roman" pitchFamily="-128" charset="0"/>
              </a:rPr>
              <a:t>No evidence of understanding the importance of problem solving and creativity</a:t>
            </a:r>
          </a:p>
          <a:p>
            <a:pPr defTabSz="457200"/>
            <a:endParaRPr lang="en-US" sz="3200" dirty="0">
              <a:solidFill>
                <a:schemeClr val="tx2">
                  <a:lumMod val="60000"/>
                  <a:lumOff val="40000"/>
                </a:schemeClr>
              </a:solidFill>
              <a:latin typeface="Times New Roman" pitchFamily="-128" charset="0"/>
            </a:endParaRPr>
          </a:p>
        </p:txBody>
      </p:sp>
    </p:spTree>
    <p:extLst>
      <p:ext uri="{BB962C8B-B14F-4D97-AF65-F5344CB8AC3E}">
        <p14:creationId xmlns:p14="http://schemas.microsoft.com/office/powerpoint/2010/main" val="4225669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239544317"/>
              </p:ext>
            </p:extLst>
          </p:nvPr>
        </p:nvGraphicFramePr>
        <p:xfrm>
          <a:off x="-3" y="1828800"/>
          <a:ext cx="9144002" cy="5029201"/>
        </p:xfrm>
        <a:graphic>
          <a:graphicData uri="http://schemas.openxmlformats.org/drawingml/2006/table">
            <a:tbl>
              <a:tblPr bandRow="1">
                <a:tableStyleId>{5C22544A-7EE6-4342-B048-85BDC9FD1C3A}</a:tableStyleId>
              </a:tblPr>
              <a:tblGrid>
                <a:gridCol w="1686874">
                  <a:extLst>
                    <a:ext uri="{9D8B030D-6E8A-4147-A177-3AD203B41FA5}">
                      <a16:colId xmlns:a16="http://schemas.microsoft.com/office/drawing/2014/main" val="1543308803"/>
                    </a:ext>
                  </a:extLst>
                </a:gridCol>
                <a:gridCol w="1656512">
                  <a:extLst>
                    <a:ext uri="{9D8B030D-6E8A-4147-A177-3AD203B41FA5}">
                      <a16:colId xmlns:a16="http://schemas.microsoft.com/office/drawing/2014/main" val="335270621"/>
                    </a:ext>
                  </a:extLst>
                </a:gridCol>
                <a:gridCol w="1771606">
                  <a:extLst>
                    <a:ext uri="{9D8B030D-6E8A-4147-A177-3AD203B41FA5}">
                      <a16:colId xmlns:a16="http://schemas.microsoft.com/office/drawing/2014/main" val="2004333205"/>
                    </a:ext>
                  </a:extLst>
                </a:gridCol>
                <a:gridCol w="1842216">
                  <a:extLst>
                    <a:ext uri="{9D8B030D-6E8A-4147-A177-3AD203B41FA5}">
                      <a16:colId xmlns:a16="http://schemas.microsoft.com/office/drawing/2014/main" val="2473589101"/>
                    </a:ext>
                  </a:extLst>
                </a:gridCol>
                <a:gridCol w="2186794">
                  <a:extLst>
                    <a:ext uri="{9D8B030D-6E8A-4147-A177-3AD203B41FA5}">
                      <a16:colId xmlns:a16="http://schemas.microsoft.com/office/drawing/2014/main" val="1513838447"/>
                    </a:ext>
                  </a:extLst>
                </a:gridCol>
              </a:tblGrid>
              <a:tr h="457222">
                <a:tc gridSpan="5">
                  <a:txBody>
                    <a:bodyPr/>
                    <a:lstStyle/>
                    <a:p>
                      <a:pPr marL="0" marR="0">
                        <a:lnSpc>
                          <a:spcPct val="107000"/>
                        </a:lnSpc>
                        <a:spcBef>
                          <a:spcPts val="0"/>
                        </a:spcBef>
                        <a:spcAft>
                          <a:spcPts val="0"/>
                        </a:spcAft>
                      </a:pPr>
                      <a:r>
                        <a:rPr lang="en-US" sz="800">
                          <a:solidFill>
                            <a:schemeClr val="bg1"/>
                          </a:solidFill>
                          <a:effectLst/>
                        </a:rPr>
                        <a:t>Standard 5: Positive Classroom Environment. The teacher candidate uses an understanding of individual/group motivation and behavior to create a learning environment that encourages active engagement in learning, positive social interaction, and self-motivation.</a:t>
                      </a:r>
                      <a:endParaRPr lang="en-US" sz="9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42731" marR="4273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95607676"/>
                  </a:ext>
                </a:extLst>
              </a:tr>
              <a:tr h="1463062">
                <a:tc>
                  <a:txBody>
                    <a:bodyPr/>
                    <a:lstStyle/>
                    <a:p>
                      <a:pPr marL="0" marR="0">
                        <a:lnSpc>
                          <a:spcPct val="107000"/>
                        </a:lnSpc>
                        <a:spcBef>
                          <a:spcPts val="0"/>
                        </a:spcBef>
                        <a:spcAft>
                          <a:spcPts val="0"/>
                        </a:spcAft>
                      </a:pPr>
                      <a:r>
                        <a:rPr lang="en-US" sz="800">
                          <a:solidFill>
                            <a:schemeClr val="bg1"/>
                          </a:solidFill>
                          <a:effectLst/>
                        </a:rPr>
                        <a:t>0-The teacher candidate does not possess the necessary knowledge, therefore, the standard is not evident or is incorrect in performance.</a:t>
                      </a:r>
                      <a:endParaRPr lang="en-US" sz="90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0" marR="0">
                        <a:lnSpc>
                          <a:spcPct val="107000"/>
                        </a:lnSpc>
                        <a:spcBef>
                          <a:spcPts val="0"/>
                        </a:spcBef>
                        <a:spcAft>
                          <a:spcPts val="0"/>
                        </a:spcAft>
                      </a:pPr>
                      <a:r>
                        <a:rPr lang="en-US" sz="800">
                          <a:solidFill>
                            <a:schemeClr val="bg1"/>
                          </a:solidFill>
                          <a:effectLst/>
                        </a:rPr>
                        <a:t>1-Emerging Candidate: The teacher candidate is able to articulate the necessary knowledge, but does not demonstrate in performance. </a:t>
                      </a:r>
                      <a:endParaRPr lang="en-US" sz="90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0" marR="0">
                        <a:lnSpc>
                          <a:spcPct val="107000"/>
                        </a:lnSpc>
                        <a:spcBef>
                          <a:spcPts val="0"/>
                        </a:spcBef>
                        <a:spcAft>
                          <a:spcPts val="0"/>
                        </a:spcAft>
                      </a:pPr>
                      <a:r>
                        <a:rPr lang="en-US" sz="800">
                          <a:solidFill>
                            <a:schemeClr val="bg1"/>
                          </a:solidFill>
                          <a:effectLst/>
                        </a:rPr>
                        <a:t>2-Developing Candidate: The teacher candidate is able to articulate the necessary knowledge and demonstrates in performance with some success.</a:t>
                      </a:r>
                      <a:endParaRPr lang="en-US" sz="90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0" marR="0">
                        <a:lnSpc>
                          <a:spcPct val="107000"/>
                        </a:lnSpc>
                        <a:spcBef>
                          <a:spcPts val="0"/>
                        </a:spcBef>
                        <a:spcAft>
                          <a:spcPts val="0"/>
                        </a:spcAft>
                      </a:pPr>
                      <a:r>
                        <a:rPr lang="en-US" sz="800">
                          <a:solidFill>
                            <a:schemeClr val="bg1"/>
                          </a:solidFill>
                          <a:effectLst/>
                        </a:rPr>
                        <a:t>3-Skilled Candidate: The teacher candidate is able to articulate the necessary knowledge and effectively demonstrates in performance.</a:t>
                      </a:r>
                      <a:endParaRPr lang="en-US" sz="900">
                        <a:solidFill>
                          <a:schemeClr val="bg1"/>
                        </a:solidFill>
                        <a:effectLst/>
                      </a:endParaRPr>
                    </a:p>
                    <a:p>
                      <a:pPr marL="0" marR="0">
                        <a:lnSpc>
                          <a:spcPct val="107000"/>
                        </a:lnSpc>
                        <a:spcBef>
                          <a:spcPts val="0"/>
                        </a:spcBef>
                        <a:spcAft>
                          <a:spcPts val="0"/>
                        </a:spcAft>
                      </a:pPr>
                      <a:r>
                        <a:rPr lang="en-US" sz="900">
                          <a:solidFill>
                            <a:schemeClr val="bg1"/>
                          </a:solidFill>
                          <a:effectLst/>
                        </a:rPr>
                        <a:t> </a:t>
                      </a:r>
                    </a:p>
                    <a:p>
                      <a:pPr marL="0" marR="0">
                        <a:lnSpc>
                          <a:spcPct val="107000"/>
                        </a:lnSpc>
                        <a:spcBef>
                          <a:spcPts val="0"/>
                        </a:spcBef>
                        <a:spcAft>
                          <a:spcPts val="0"/>
                        </a:spcAft>
                      </a:pPr>
                      <a:r>
                        <a:rPr lang="en-US" sz="800">
                          <a:solidFill>
                            <a:schemeClr val="bg1"/>
                          </a:solidFill>
                          <a:effectLst/>
                        </a:rPr>
                        <a:t>Expected level of performance by the end of the student teaching semester.</a:t>
                      </a:r>
                      <a:endParaRPr lang="en-US" sz="9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0" marR="0">
                        <a:lnSpc>
                          <a:spcPct val="107000"/>
                        </a:lnSpc>
                        <a:spcBef>
                          <a:spcPts val="0"/>
                        </a:spcBef>
                        <a:spcAft>
                          <a:spcPts val="0"/>
                        </a:spcAft>
                      </a:pPr>
                      <a:r>
                        <a:rPr lang="en-US" sz="8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9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42731" marR="42731" marT="0" marB="0"/>
                </a:tc>
                <a:extLst>
                  <a:ext uri="{0D108BD9-81ED-4DB2-BD59-A6C34878D82A}">
                    <a16:rowId xmlns:a16="http://schemas.microsoft.com/office/drawing/2014/main" val="25619492"/>
                  </a:ext>
                </a:extLst>
              </a:tr>
              <a:tr h="1097237">
                <a:tc>
                  <a:txBody>
                    <a:bodyPr/>
                    <a:lstStyle/>
                    <a:p>
                      <a:pPr marL="228600" marR="2540" indent="-228600">
                        <a:lnSpc>
                          <a:spcPct val="107000"/>
                        </a:lnSpc>
                        <a:spcBef>
                          <a:spcPts val="0"/>
                        </a:spcBef>
                        <a:spcAft>
                          <a:spcPts val="0"/>
                        </a:spcAft>
                      </a:pPr>
                      <a:r>
                        <a:rPr lang="en-US" sz="800" dirty="0">
                          <a:solidFill>
                            <a:schemeClr val="bg1"/>
                          </a:solidFill>
                          <a:effectLst/>
                        </a:rPr>
                        <a:t>Provides no evidence of classroom expectations that would contribute to a safe learning environment.</a:t>
                      </a:r>
                      <a:endParaRPr lang="en-US" sz="900" dirty="0">
                        <a:solidFill>
                          <a:schemeClr val="bg1"/>
                        </a:solidFill>
                        <a:effectLst/>
                      </a:endParaRPr>
                    </a:p>
                    <a:p>
                      <a:pPr marL="0" marR="0">
                        <a:lnSpc>
                          <a:spcPct val="107000"/>
                        </a:lnSpc>
                        <a:spcBef>
                          <a:spcPts val="0"/>
                        </a:spcBef>
                        <a:spcAft>
                          <a:spcPts val="0"/>
                        </a:spcAft>
                      </a:pPr>
                      <a:r>
                        <a:rPr lang="en-US" sz="8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highlight>
                            <a:srgbClr val="FFFF00"/>
                          </a:highlight>
                        </a:rPr>
                        <a:t>Plans to communicate expectations to maintain a safe learning environment.</a:t>
                      </a:r>
                      <a:endParaRPr lang="en-US" sz="900" dirty="0">
                        <a:solidFill>
                          <a:schemeClr val="bg1"/>
                        </a:solidFill>
                        <a:effectLst/>
                        <a:highlight>
                          <a:srgbClr val="FFFF00"/>
                        </a:highlight>
                      </a:endParaRPr>
                    </a:p>
                    <a:p>
                      <a:pPr marL="0" marR="0">
                        <a:lnSpc>
                          <a:spcPct val="107000"/>
                        </a:lnSpc>
                        <a:spcBef>
                          <a:spcPts val="0"/>
                        </a:spcBef>
                        <a:spcAft>
                          <a:spcPts val="0"/>
                        </a:spcAft>
                      </a:pPr>
                      <a:r>
                        <a:rPr lang="en-US" sz="800" dirty="0">
                          <a:solidFill>
                            <a:schemeClr val="bg1"/>
                          </a:solidFill>
                          <a:effectLst/>
                          <a:highlight>
                            <a:srgbClr val="FFFF00"/>
                          </a:highlight>
                        </a:rPr>
                        <a:t> </a:t>
                      </a:r>
                      <a:endParaRPr lang="en-US" sz="900" dirty="0">
                        <a:solidFill>
                          <a:schemeClr val="bg1"/>
                        </a:solidFill>
                        <a:effectLst/>
                        <a:highlight>
                          <a:srgbClr val="FFFF00"/>
                        </a:highlight>
                        <a:latin typeface="Calibri" panose="020F0502020204030204" pitchFamily="34" charset="0"/>
                        <a:ea typeface="Calibri" panose="020F0502020204030204" pitchFamily="34" charset="0"/>
                      </a:endParaRPr>
                    </a:p>
                  </a:txBody>
                  <a:tcPr marL="42731" marR="42731" marT="0" marB="0">
                    <a:solidFill>
                      <a:schemeClr val="tx2">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Communicates expectations to students in advance, though may not consistently maintain these expectations throughout the lesson.</a:t>
                      </a:r>
                      <a:endParaRPr lang="en-US" sz="900" dirty="0">
                        <a:solidFill>
                          <a:schemeClr val="bg1"/>
                        </a:solidFill>
                        <a:effectLst/>
                        <a:latin typeface="Noto Sans Symbols"/>
                        <a:ea typeface="Noto Sans Symbols"/>
                        <a:cs typeface="Noto Sans Symbols"/>
                      </a:endParaRPr>
                    </a:p>
                  </a:txBody>
                  <a:tcPr marL="42731" marR="42731" marT="0" marB="0"/>
                </a:tc>
                <a:tc>
                  <a:txBody>
                    <a:bodyPr/>
                    <a:lstStyle/>
                    <a:p>
                      <a:pPr marL="234950" marR="2540" indent="-228600">
                        <a:lnSpc>
                          <a:spcPct val="107000"/>
                        </a:lnSpc>
                        <a:spcBef>
                          <a:spcPts val="0"/>
                        </a:spcBef>
                        <a:spcAft>
                          <a:spcPts val="0"/>
                        </a:spcAft>
                      </a:pPr>
                      <a:r>
                        <a:rPr lang="en-US" sz="800" dirty="0">
                          <a:solidFill>
                            <a:schemeClr val="bg1"/>
                          </a:solidFill>
                          <a:effectLst/>
                        </a:rPr>
                        <a:t>Implements developmentally appropriate expectations to maintain a respectful and safe learning environment.</a:t>
                      </a: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solidFill>
                      <a:schemeClr val="tx2">
                        <a:lumMod val="20000"/>
                        <a:lumOff val="80000"/>
                      </a:schemeClr>
                    </a:solidFill>
                  </a:tcPr>
                </a:tc>
                <a:tc rowSpan="3">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Involves all students in creating a safe learning environment that respects differences and individual preferences.</a:t>
                      </a:r>
                      <a:endParaRPr lang="en-US" sz="900" dirty="0">
                        <a:solidFill>
                          <a:schemeClr val="bg1"/>
                        </a:solidFill>
                        <a:effectLst/>
                      </a:endParaRPr>
                    </a:p>
                    <a:p>
                      <a:pPr marL="457200" marR="2540">
                        <a:lnSpc>
                          <a:spcPct val="107000"/>
                        </a:lnSpc>
                        <a:spcBef>
                          <a:spcPts val="0"/>
                        </a:spcBef>
                        <a:spcAft>
                          <a:spcPts val="0"/>
                        </a:spcAft>
                      </a:pPr>
                      <a:r>
                        <a:rPr lang="en-US" sz="800" dirty="0">
                          <a:solidFill>
                            <a:schemeClr val="bg1"/>
                          </a:solidFill>
                          <a:effectLst/>
                        </a:rPr>
                        <a:t> </a:t>
                      </a:r>
                      <a:endParaRPr lang="en-US" sz="900" dirty="0">
                        <a:solidFill>
                          <a:schemeClr val="bg1"/>
                        </a:solidFill>
                        <a:effectLst/>
                      </a:endParaRPr>
                    </a:p>
                    <a:p>
                      <a:pPr marL="228600" marR="2540" indent="-228600">
                        <a:lnSpc>
                          <a:spcPct val="107000"/>
                        </a:lnSpc>
                        <a:spcBef>
                          <a:spcPts val="0"/>
                        </a:spcBef>
                        <a:spcAft>
                          <a:spcPts val="0"/>
                        </a:spcAft>
                      </a:pPr>
                      <a:r>
                        <a:rPr lang="en-US" sz="800" dirty="0">
                          <a:solidFill>
                            <a:schemeClr val="bg1"/>
                          </a:solidFill>
                          <a:effectLst/>
                        </a:rPr>
                        <a:t>Seeks feedback from students on his or her teaching, strategies, classroom, etc.</a:t>
                      </a:r>
                      <a:endParaRPr lang="en-US" sz="900" dirty="0">
                        <a:solidFill>
                          <a:schemeClr val="bg1"/>
                        </a:solidFill>
                        <a:effectLst/>
                      </a:endParaRPr>
                    </a:p>
                    <a:p>
                      <a:pPr marL="228600" marR="2540">
                        <a:lnSpc>
                          <a:spcPct val="107000"/>
                        </a:lnSpc>
                        <a:spcBef>
                          <a:spcPts val="0"/>
                        </a:spcBef>
                        <a:spcAft>
                          <a:spcPts val="0"/>
                        </a:spcAft>
                      </a:pPr>
                      <a:r>
                        <a:rPr lang="en-US" sz="900" dirty="0">
                          <a:solidFill>
                            <a:schemeClr val="bg1"/>
                          </a:solidFill>
                          <a:effectLst/>
                        </a:rPr>
                        <a:t> </a:t>
                      </a: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Facilitates an environment that supports student self-monitoring to maximize instructional time and student learning.</a:t>
                      </a:r>
                      <a:endParaRPr lang="en-US" sz="9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Effectively uses varied management or organizational strategies to motivate students and minimize interference with classroom instruction.</a:t>
                      </a:r>
                      <a:endParaRPr lang="en-US" sz="900" dirty="0">
                        <a:solidFill>
                          <a:schemeClr val="bg1"/>
                        </a:solidFill>
                        <a:effectLst/>
                        <a:latin typeface="Noto Sans Symbols"/>
                        <a:ea typeface="Noto Sans Symbols"/>
                        <a:cs typeface="Noto Sans Symbols"/>
                      </a:endParaRPr>
                    </a:p>
                  </a:txBody>
                  <a:tcPr marL="42731" marR="42731" marT="0" marB="0"/>
                </a:tc>
                <a:extLst>
                  <a:ext uri="{0D108BD9-81ED-4DB2-BD59-A6C34878D82A}">
                    <a16:rowId xmlns:a16="http://schemas.microsoft.com/office/drawing/2014/main" val="1764260566"/>
                  </a:ext>
                </a:extLst>
              </a:tr>
              <a:tr h="822927">
                <a:tc>
                  <a:txBody>
                    <a:bodyPr/>
                    <a:lstStyle/>
                    <a:p>
                      <a:pPr marL="228600" marR="2540" indent="-228600">
                        <a:lnSpc>
                          <a:spcPct val="107000"/>
                        </a:lnSpc>
                        <a:spcBef>
                          <a:spcPts val="0"/>
                        </a:spcBef>
                        <a:spcAft>
                          <a:spcPts val="0"/>
                        </a:spcAft>
                      </a:pPr>
                      <a:r>
                        <a:rPr lang="en-US" sz="800" dirty="0">
                          <a:solidFill>
                            <a:schemeClr val="bg1"/>
                          </a:solidFill>
                          <a:effectLst/>
                          <a:highlight>
                            <a:srgbClr val="FFFF00"/>
                          </a:highlight>
                        </a:rPr>
                        <a:t>Displays a lack of awareness of how to build appropriate relationships with students. </a:t>
                      </a:r>
                      <a:endParaRPr lang="en-US" sz="900" dirty="0">
                        <a:solidFill>
                          <a:schemeClr val="bg1"/>
                        </a:solidFill>
                        <a:effectLst/>
                        <a:highlight>
                          <a:srgbClr val="FFFF00"/>
                        </a:highlight>
                      </a:endParaRPr>
                    </a:p>
                    <a:p>
                      <a:pPr marL="0" marR="0">
                        <a:lnSpc>
                          <a:spcPct val="107000"/>
                        </a:lnSpc>
                        <a:spcBef>
                          <a:spcPts val="0"/>
                        </a:spcBef>
                        <a:spcAft>
                          <a:spcPts val="0"/>
                        </a:spcAft>
                      </a:pPr>
                      <a:r>
                        <a:rPr lang="en-US" sz="800" dirty="0">
                          <a:solidFill>
                            <a:schemeClr val="bg1"/>
                          </a:solidFill>
                          <a:effectLst/>
                          <a:highlight>
                            <a:srgbClr val="FFFF00"/>
                          </a:highlight>
                        </a:rPr>
                        <a:t> </a:t>
                      </a:r>
                      <a:endParaRPr lang="en-US" sz="900" dirty="0">
                        <a:solidFill>
                          <a:schemeClr val="bg1"/>
                        </a:solidFill>
                        <a:effectLst/>
                        <a:highlight>
                          <a:srgbClr val="FFFF00"/>
                        </a:highlight>
                        <a:latin typeface="Calibri" panose="020F0502020204030204" pitchFamily="34" charset="0"/>
                        <a:ea typeface="Calibri" panose="020F0502020204030204" pitchFamily="34" charset="0"/>
                      </a:endParaRPr>
                    </a:p>
                  </a:txBody>
                  <a:tcPr marL="42731" marR="42731" marT="0" marB="0">
                    <a:solidFill>
                      <a:schemeClr val="accent5">
                        <a:lumMod val="20000"/>
                        <a:lumOff val="80000"/>
                      </a:schemeClr>
                    </a:solidFill>
                  </a:tcPr>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Describes strategies for building appropriate relationships with students.</a:t>
                      </a:r>
                      <a:endParaRPr lang="en-US" sz="900" dirty="0">
                        <a:solidFill>
                          <a:schemeClr val="bg1"/>
                        </a:solidFill>
                        <a:effectLst/>
                        <a:latin typeface="Noto Sans Symbols"/>
                        <a:ea typeface="Noto Sans Symbols"/>
                        <a:cs typeface="Noto Sans Symbols"/>
                      </a:endParaRPr>
                    </a:p>
                  </a:txBody>
                  <a:tcPr marL="42731" marR="42731"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Fosters positive social interactions in the classroom. </a:t>
                      </a:r>
                      <a:endParaRPr lang="en-US" sz="900">
                        <a:solidFill>
                          <a:schemeClr val="bg1"/>
                        </a:solidFill>
                        <a:effectLst/>
                      </a:endParaRPr>
                    </a:p>
                    <a:p>
                      <a:pPr marL="0" marR="0">
                        <a:lnSpc>
                          <a:spcPct val="107000"/>
                        </a:lnSpc>
                        <a:spcBef>
                          <a:spcPts val="0"/>
                        </a:spcBef>
                        <a:spcAft>
                          <a:spcPts val="0"/>
                        </a:spcAft>
                      </a:pPr>
                      <a:r>
                        <a:rPr lang="en-US" sz="8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Maintains positivity in formal and informal interactions, which encourages students to actively engage in learning.</a:t>
                      </a:r>
                      <a:endParaRPr lang="en-US" sz="900" dirty="0">
                        <a:solidFill>
                          <a:schemeClr val="bg1"/>
                        </a:solidFill>
                        <a:effectLst/>
                        <a:latin typeface="Noto Sans Symbols"/>
                        <a:ea typeface="Noto Sans Symbols"/>
                        <a:cs typeface="Noto Sans Symbols"/>
                      </a:endParaRPr>
                    </a:p>
                  </a:txBody>
                  <a:tcPr marL="42731" marR="42731"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3708367195"/>
                  </a:ext>
                </a:extLst>
              </a:tr>
              <a:tr h="1188753">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Provides no evidence of strategies for monitoring student behavior and addressing disruptions.</a:t>
                      </a:r>
                      <a:endParaRPr lang="en-US" sz="900" dirty="0">
                        <a:solidFill>
                          <a:schemeClr val="bg1"/>
                        </a:solidFill>
                        <a:effectLst/>
                      </a:endParaRPr>
                    </a:p>
                    <a:p>
                      <a:pPr marL="0" marR="0">
                        <a:lnSpc>
                          <a:spcPct val="107000"/>
                        </a:lnSpc>
                        <a:spcBef>
                          <a:spcPts val="0"/>
                        </a:spcBef>
                        <a:spcAft>
                          <a:spcPts val="1200"/>
                        </a:spcAft>
                      </a:pPr>
                      <a:r>
                        <a:rPr lang="en-US" sz="9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tc>
                <a:tc>
                  <a:txBody>
                    <a:bodyPr/>
                    <a:lstStyle/>
                    <a:p>
                      <a:pPr marL="228600" marR="2540" indent="-228600">
                        <a:lnSpc>
                          <a:spcPct val="107000"/>
                        </a:lnSpc>
                        <a:spcBef>
                          <a:spcPts val="0"/>
                        </a:spcBef>
                        <a:spcAft>
                          <a:spcPts val="0"/>
                        </a:spcAft>
                      </a:pPr>
                      <a:r>
                        <a:rPr lang="en-US" sz="800" dirty="0">
                          <a:solidFill>
                            <a:schemeClr val="bg1"/>
                          </a:solidFill>
                          <a:effectLst/>
                          <a:highlight>
                            <a:srgbClr val="FFFF00"/>
                          </a:highlight>
                        </a:rPr>
                        <a:t>Explains strategies for monitoring student behavior and minimizing disruptions.</a:t>
                      </a:r>
                      <a:endParaRPr lang="en-US" sz="900" dirty="0">
                        <a:solidFill>
                          <a:schemeClr val="bg1"/>
                        </a:solidFill>
                        <a:effectLst/>
                        <a:highlight>
                          <a:srgbClr val="FFFF00"/>
                        </a:highlight>
                      </a:endParaRPr>
                    </a:p>
                    <a:p>
                      <a:pPr marL="0" marR="0">
                        <a:lnSpc>
                          <a:spcPct val="107000"/>
                        </a:lnSpc>
                        <a:spcBef>
                          <a:spcPts val="0"/>
                        </a:spcBef>
                        <a:spcAft>
                          <a:spcPts val="0"/>
                        </a:spcAft>
                      </a:pPr>
                      <a:r>
                        <a:rPr lang="en-US" sz="9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solidFill>
                      <a:schemeClr val="tx2">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Responds appropriately to classroom disruptions.</a:t>
                      </a:r>
                      <a:endParaRPr lang="en-US" sz="9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solidFill>
                      <a:schemeClr val="accent5">
                        <a:lumMod val="60000"/>
                        <a:lumOff val="40000"/>
                      </a:schemeClr>
                    </a:solidFill>
                  </a:tcPr>
                </a:tc>
                <a:tc>
                  <a:txBody>
                    <a:bodyPr/>
                    <a:lstStyle/>
                    <a:p>
                      <a:pPr marL="234950" marR="2540" indent="-228600">
                        <a:lnSpc>
                          <a:spcPct val="107000"/>
                        </a:lnSpc>
                        <a:spcBef>
                          <a:spcPts val="0"/>
                        </a:spcBef>
                        <a:spcAft>
                          <a:spcPts val="0"/>
                        </a:spcAft>
                      </a:pPr>
                      <a:r>
                        <a:rPr lang="en-US" sz="800" dirty="0">
                          <a:solidFill>
                            <a:schemeClr val="bg1"/>
                          </a:solidFill>
                          <a:effectLst/>
                        </a:rPr>
                        <a:t>Proactively uses varied classroom management strategies to minimize disruptions to the learning environment.</a:t>
                      </a:r>
                      <a:br>
                        <a:rPr lang="en-US" sz="900" dirty="0">
                          <a:solidFill>
                            <a:schemeClr val="bg1"/>
                          </a:solidFill>
                          <a:effectLst/>
                        </a:rPr>
                      </a:br>
                      <a:br>
                        <a:rPr lang="en-US" sz="900" dirty="0">
                          <a:solidFill>
                            <a:schemeClr val="bg1"/>
                          </a:solidFill>
                          <a:effectLst/>
                        </a:rPr>
                      </a:br>
                      <a:endParaRPr lang="en-US" sz="900" dirty="0">
                        <a:solidFill>
                          <a:schemeClr val="bg1"/>
                        </a:solidFill>
                        <a:effectLst/>
                        <a:latin typeface="Calibri" panose="020F0502020204030204" pitchFamily="34" charset="0"/>
                        <a:ea typeface="Calibri" panose="020F0502020204030204" pitchFamily="34" charset="0"/>
                      </a:endParaRPr>
                    </a:p>
                  </a:txBody>
                  <a:tcPr marL="42731" marR="42731" marT="0" marB="0">
                    <a:solidFill>
                      <a:schemeClr val="tx2">
                        <a:lumMod val="20000"/>
                        <a:lumOff val="80000"/>
                      </a:schemeClr>
                    </a:solidFill>
                  </a:tcPr>
                </a:tc>
                <a:tc vMerge="1">
                  <a:txBody>
                    <a:bodyPr/>
                    <a:lstStyle/>
                    <a:p>
                      <a:endParaRPr lang="en-US"/>
                    </a:p>
                  </a:txBody>
                  <a:tcPr/>
                </a:tc>
                <a:extLst>
                  <a:ext uri="{0D108BD9-81ED-4DB2-BD59-A6C34878D82A}">
                    <a16:rowId xmlns:a16="http://schemas.microsoft.com/office/drawing/2014/main" val="156340110"/>
                  </a:ext>
                </a:extLst>
              </a:tr>
            </a:tbl>
          </a:graphicData>
        </a:graphic>
      </p:graphicFrame>
      <p:sp>
        <p:nvSpPr>
          <p:cNvPr id="7" name="Title 1"/>
          <p:cNvSpPr txBox="1">
            <a:spLocks/>
          </p:cNvSpPr>
          <p:nvPr/>
        </p:nvSpPr>
        <p:spPr bwMode="auto">
          <a:xfrm>
            <a:off x="13716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Standard 5: Score of 1</a:t>
            </a:r>
          </a:p>
        </p:txBody>
      </p:sp>
    </p:spTree>
    <p:extLst>
      <p:ext uri="{BB962C8B-B14F-4D97-AF65-F5344CB8AC3E}">
        <p14:creationId xmlns:p14="http://schemas.microsoft.com/office/powerpoint/2010/main" val="8483950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Evidence to Support Score</a:t>
            </a:r>
          </a:p>
        </p:txBody>
      </p:sp>
      <p:sp>
        <p:nvSpPr>
          <p:cNvPr id="102403" name="Content Placeholder 2"/>
          <p:cNvSpPr>
            <a:spLocks noGrp="1"/>
          </p:cNvSpPr>
          <p:nvPr>
            <p:ph idx="4294967295"/>
          </p:nvPr>
        </p:nvSpPr>
        <p:spPr>
          <a:xfrm>
            <a:off x="1295400" y="1981200"/>
            <a:ext cx="7467600" cy="4525962"/>
          </a:xfrm>
        </p:spPr>
        <p:txBody>
          <a:bodyPr/>
          <a:lstStyle/>
          <a:p>
            <a:pPr defTabSz="457200"/>
            <a:r>
              <a:rPr lang="en-US" sz="3200" dirty="0">
                <a:solidFill>
                  <a:schemeClr val="tx2">
                    <a:lumMod val="60000"/>
                    <a:lumOff val="40000"/>
                  </a:schemeClr>
                </a:solidFill>
                <a:latin typeface="Times New Roman" pitchFamily="-128" charset="0"/>
              </a:rPr>
              <a:t>Expectations were stated, but unclearly and sometimes after students started the activity</a:t>
            </a:r>
          </a:p>
          <a:p>
            <a:pPr defTabSz="457200"/>
            <a:r>
              <a:rPr lang="en-US" sz="3200" dirty="0">
                <a:latin typeface="Times New Roman" pitchFamily="-128" charset="0"/>
              </a:rPr>
              <a:t>Most responses were reactive</a:t>
            </a:r>
          </a:p>
          <a:p>
            <a:pPr defTabSz="457200"/>
            <a:r>
              <a:rPr lang="en-US" sz="3200" dirty="0">
                <a:solidFill>
                  <a:schemeClr val="tx2">
                    <a:lumMod val="60000"/>
                    <a:lumOff val="40000"/>
                  </a:schemeClr>
                </a:solidFill>
                <a:latin typeface="Times New Roman" pitchFamily="-128" charset="0"/>
              </a:rPr>
              <a:t>Corrections were negative in tone and did not promote positive relationships</a:t>
            </a:r>
          </a:p>
          <a:p>
            <a:pPr defTabSz="457200"/>
            <a:endParaRPr lang="en-US" sz="3200" dirty="0">
              <a:solidFill>
                <a:schemeClr val="tx2">
                  <a:lumMod val="60000"/>
                  <a:lumOff val="40000"/>
                </a:schemeClr>
              </a:solidFill>
              <a:latin typeface="Times New Roman" pitchFamily="-128" charset="0"/>
            </a:endParaRPr>
          </a:p>
        </p:txBody>
      </p:sp>
    </p:spTree>
    <p:extLst>
      <p:ext uri="{BB962C8B-B14F-4D97-AF65-F5344CB8AC3E}">
        <p14:creationId xmlns:p14="http://schemas.microsoft.com/office/powerpoint/2010/main" val="2101640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3716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Standard 6: Score of 1</a:t>
            </a:r>
          </a:p>
        </p:txBody>
      </p:sp>
      <p:graphicFrame>
        <p:nvGraphicFramePr>
          <p:cNvPr id="2" name="Table 1"/>
          <p:cNvGraphicFramePr>
            <a:graphicFrameLocks noGrp="1"/>
          </p:cNvGraphicFramePr>
          <p:nvPr>
            <p:extLst>
              <p:ext uri="{D42A27DB-BD31-4B8C-83A1-F6EECF244321}">
                <p14:modId xmlns:p14="http://schemas.microsoft.com/office/powerpoint/2010/main" val="2584053152"/>
              </p:ext>
            </p:extLst>
          </p:nvPr>
        </p:nvGraphicFramePr>
        <p:xfrm>
          <a:off x="0" y="2133600"/>
          <a:ext cx="9144000" cy="5105398"/>
        </p:xfrm>
        <a:graphic>
          <a:graphicData uri="http://schemas.openxmlformats.org/drawingml/2006/table">
            <a:tbl>
              <a:tblPr bandRow="1">
                <a:tableStyleId>{5C22544A-7EE6-4342-B048-85BDC9FD1C3A}</a:tableStyleId>
              </a:tblPr>
              <a:tblGrid>
                <a:gridCol w="1712293">
                  <a:extLst>
                    <a:ext uri="{9D8B030D-6E8A-4147-A177-3AD203B41FA5}">
                      <a16:colId xmlns:a16="http://schemas.microsoft.com/office/drawing/2014/main" val="2283309705"/>
                    </a:ext>
                  </a:extLst>
                </a:gridCol>
                <a:gridCol w="1652275">
                  <a:extLst>
                    <a:ext uri="{9D8B030D-6E8A-4147-A177-3AD203B41FA5}">
                      <a16:colId xmlns:a16="http://schemas.microsoft.com/office/drawing/2014/main" val="540261249"/>
                    </a:ext>
                  </a:extLst>
                </a:gridCol>
                <a:gridCol w="1652275">
                  <a:extLst>
                    <a:ext uri="{9D8B030D-6E8A-4147-A177-3AD203B41FA5}">
                      <a16:colId xmlns:a16="http://schemas.microsoft.com/office/drawing/2014/main" val="550405557"/>
                    </a:ext>
                  </a:extLst>
                </a:gridCol>
                <a:gridCol w="2414863">
                  <a:extLst>
                    <a:ext uri="{9D8B030D-6E8A-4147-A177-3AD203B41FA5}">
                      <a16:colId xmlns:a16="http://schemas.microsoft.com/office/drawing/2014/main" val="2470592353"/>
                    </a:ext>
                  </a:extLst>
                </a:gridCol>
                <a:gridCol w="1712294">
                  <a:extLst>
                    <a:ext uri="{9D8B030D-6E8A-4147-A177-3AD203B41FA5}">
                      <a16:colId xmlns:a16="http://schemas.microsoft.com/office/drawing/2014/main" val="2282709680"/>
                    </a:ext>
                  </a:extLst>
                </a:gridCol>
              </a:tblGrid>
              <a:tr h="268677">
                <a:tc gridSpan="5">
                  <a:txBody>
                    <a:bodyPr/>
                    <a:lstStyle/>
                    <a:p>
                      <a:pPr marL="0" marR="0">
                        <a:lnSpc>
                          <a:spcPct val="107000"/>
                        </a:lnSpc>
                        <a:spcBef>
                          <a:spcPts val="0"/>
                        </a:spcBef>
                        <a:spcAft>
                          <a:spcPts val="0"/>
                        </a:spcAft>
                      </a:pPr>
                      <a:r>
                        <a:rPr lang="en-US" sz="800">
                          <a:solidFill>
                            <a:schemeClr val="bg1"/>
                          </a:solidFill>
                          <a:effectLst/>
                        </a:rPr>
                        <a:t>Standard 6:  Effective Communication. The teacher candidate models effective verbal, nonverbal, and media communication techniques with students, colleagues and families to foster active inquiry, collaboration, and supportive interaction in the classroom.</a:t>
                      </a:r>
                      <a:endParaRPr lang="en-US" sz="900">
                        <a:solidFill>
                          <a:schemeClr val="bg1"/>
                        </a:solidFill>
                        <a:effectLst/>
                        <a:latin typeface="Calibri" panose="020F0502020204030204" pitchFamily="34" charset="0"/>
                        <a:ea typeface="Calibri" panose="020F0502020204030204" pitchFamily="34" charset="0"/>
                      </a:endParaRPr>
                    </a:p>
                  </a:txBody>
                  <a:tcPr marL="35698" marR="35698"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61818091"/>
                  </a:ext>
                </a:extLst>
              </a:tr>
              <a:tr h="1074709">
                <a:tc>
                  <a:txBody>
                    <a:bodyPr/>
                    <a:lstStyle/>
                    <a:p>
                      <a:pPr marL="0" marR="0">
                        <a:lnSpc>
                          <a:spcPct val="107000"/>
                        </a:lnSpc>
                        <a:spcBef>
                          <a:spcPts val="0"/>
                        </a:spcBef>
                        <a:spcAft>
                          <a:spcPts val="0"/>
                        </a:spcAft>
                      </a:pPr>
                      <a:r>
                        <a:rPr lang="en-US" sz="800" dirty="0">
                          <a:solidFill>
                            <a:schemeClr val="bg1"/>
                          </a:solidFill>
                          <a:effectLst/>
                        </a:rPr>
                        <a:t>0-The teacher candidate does not possess the necessary knowledge, therefore, the standard is not evident or is incorrect in performance.</a:t>
                      </a:r>
                      <a:endParaRPr lang="en-US" sz="900" dirty="0">
                        <a:solidFill>
                          <a:schemeClr val="bg1"/>
                        </a:solidFill>
                        <a:effectLst/>
                        <a:latin typeface="Calibri" panose="020F0502020204030204" pitchFamily="34" charset="0"/>
                        <a:ea typeface="Calibri" panose="020F0502020204030204" pitchFamily="34" charset="0"/>
                      </a:endParaRPr>
                    </a:p>
                  </a:txBody>
                  <a:tcPr marL="35698" marR="35698" marT="0" marB="0"/>
                </a:tc>
                <a:tc>
                  <a:txBody>
                    <a:bodyPr/>
                    <a:lstStyle/>
                    <a:p>
                      <a:pPr marL="0" marR="0">
                        <a:lnSpc>
                          <a:spcPct val="107000"/>
                        </a:lnSpc>
                        <a:spcBef>
                          <a:spcPts val="0"/>
                        </a:spcBef>
                        <a:spcAft>
                          <a:spcPts val="0"/>
                        </a:spcAft>
                      </a:pPr>
                      <a:r>
                        <a:rPr lang="en-US" sz="800">
                          <a:solidFill>
                            <a:schemeClr val="bg1"/>
                          </a:solidFill>
                          <a:effectLst/>
                        </a:rPr>
                        <a:t>1-Emerging Candidate: The teacher candidate is able to articulate the necessary knowledge, but does not demonstrate in performance. </a:t>
                      </a:r>
                      <a:endParaRPr lang="en-US" sz="900">
                        <a:solidFill>
                          <a:schemeClr val="bg1"/>
                        </a:solidFill>
                        <a:effectLst/>
                        <a:latin typeface="Calibri" panose="020F0502020204030204" pitchFamily="34" charset="0"/>
                        <a:ea typeface="Calibri" panose="020F0502020204030204" pitchFamily="34" charset="0"/>
                      </a:endParaRPr>
                    </a:p>
                  </a:txBody>
                  <a:tcPr marL="35698" marR="35698" marT="0" marB="0"/>
                </a:tc>
                <a:tc>
                  <a:txBody>
                    <a:bodyPr/>
                    <a:lstStyle/>
                    <a:p>
                      <a:pPr marL="0" marR="0">
                        <a:lnSpc>
                          <a:spcPct val="107000"/>
                        </a:lnSpc>
                        <a:spcBef>
                          <a:spcPts val="0"/>
                        </a:spcBef>
                        <a:spcAft>
                          <a:spcPts val="0"/>
                        </a:spcAft>
                      </a:pPr>
                      <a:r>
                        <a:rPr lang="en-US" sz="800">
                          <a:solidFill>
                            <a:schemeClr val="bg1"/>
                          </a:solidFill>
                          <a:effectLst/>
                        </a:rPr>
                        <a:t>2-Developing Candidate: The teacher candidate is able to articulate the necessary knowledge and demonstrates in performance with some success.</a:t>
                      </a:r>
                      <a:endParaRPr lang="en-US" sz="900">
                        <a:solidFill>
                          <a:schemeClr val="bg1"/>
                        </a:solidFill>
                        <a:effectLst/>
                        <a:latin typeface="Calibri" panose="020F0502020204030204" pitchFamily="34" charset="0"/>
                        <a:ea typeface="Calibri" panose="020F0502020204030204" pitchFamily="34" charset="0"/>
                      </a:endParaRPr>
                    </a:p>
                  </a:txBody>
                  <a:tcPr marL="35698" marR="35698" marT="0" marB="0"/>
                </a:tc>
                <a:tc>
                  <a:txBody>
                    <a:bodyPr/>
                    <a:lstStyle/>
                    <a:p>
                      <a:pPr marL="0" marR="0">
                        <a:lnSpc>
                          <a:spcPct val="107000"/>
                        </a:lnSpc>
                        <a:spcBef>
                          <a:spcPts val="0"/>
                        </a:spcBef>
                        <a:spcAft>
                          <a:spcPts val="0"/>
                        </a:spcAft>
                      </a:pPr>
                      <a:r>
                        <a:rPr lang="en-US" sz="800">
                          <a:solidFill>
                            <a:schemeClr val="bg1"/>
                          </a:solidFill>
                          <a:effectLst/>
                        </a:rPr>
                        <a:t>3-Skilled Candidate: The teacher candidate is able to articulate the necessary knowledge and effectively demonstrates in performance.</a:t>
                      </a:r>
                      <a:endParaRPr lang="en-US" sz="900">
                        <a:solidFill>
                          <a:schemeClr val="bg1"/>
                        </a:solidFill>
                        <a:effectLst/>
                      </a:endParaRPr>
                    </a:p>
                    <a:p>
                      <a:pPr marL="0" marR="0">
                        <a:lnSpc>
                          <a:spcPct val="107000"/>
                        </a:lnSpc>
                        <a:spcBef>
                          <a:spcPts val="0"/>
                        </a:spcBef>
                        <a:spcAft>
                          <a:spcPts val="0"/>
                        </a:spcAft>
                      </a:pPr>
                      <a:r>
                        <a:rPr lang="en-US" sz="900">
                          <a:solidFill>
                            <a:schemeClr val="bg1"/>
                          </a:solidFill>
                          <a:effectLst/>
                        </a:rPr>
                        <a:t> </a:t>
                      </a:r>
                    </a:p>
                    <a:p>
                      <a:pPr marL="0" marR="0">
                        <a:lnSpc>
                          <a:spcPct val="107000"/>
                        </a:lnSpc>
                        <a:spcBef>
                          <a:spcPts val="0"/>
                        </a:spcBef>
                        <a:spcAft>
                          <a:spcPts val="0"/>
                        </a:spcAft>
                      </a:pPr>
                      <a:r>
                        <a:rPr lang="en-US" sz="800">
                          <a:solidFill>
                            <a:schemeClr val="bg1"/>
                          </a:solidFill>
                          <a:effectLst/>
                        </a:rPr>
                        <a:t>Expected level of performance by the end of the student teaching semester.</a:t>
                      </a:r>
                      <a:endParaRPr lang="en-US" sz="9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35698" marR="35698" marT="0" marB="0"/>
                </a:tc>
                <a:tc>
                  <a:txBody>
                    <a:bodyPr/>
                    <a:lstStyle/>
                    <a:p>
                      <a:pPr marL="0" marR="0">
                        <a:lnSpc>
                          <a:spcPct val="107000"/>
                        </a:lnSpc>
                        <a:spcBef>
                          <a:spcPts val="0"/>
                        </a:spcBef>
                        <a:spcAft>
                          <a:spcPts val="0"/>
                        </a:spcAft>
                      </a:pPr>
                      <a:r>
                        <a:rPr lang="en-US" sz="8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900">
                        <a:solidFill>
                          <a:schemeClr val="bg1"/>
                        </a:solidFill>
                        <a:effectLst/>
                        <a:latin typeface="Calibri" panose="020F0502020204030204" pitchFamily="34" charset="0"/>
                        <a:ea typeface="Calibri" panose="020F0502020204030204" pitchFamily="34" charset="0"/>
                      </a:endParaRPr>
                    </a:p>
                  </a:txBody>
                  <a:tcPr marL="35698" marR="35698" marT="0" marB="0"/>
                </a:tc>
                <a:extLst>
                  <a:ext uri="{0D108BD9-81ED-4DB2-BD59-A6C34878D82A}">
                    <a16:rowId xmlns:a16="http://schemas.microsoft.com/office/drawing/2014/main" val="1047070670"/>
                  </a:ext>
                </a:extLst>
              </a:tr>
              <a:tr h="686094">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Provides no evidence of instructions in lesson plan.</a:t>
                      </a:r>
                      <a:endParaRPr lang="en-US" sz="900" dirty="0">
                        <a:solidFill>
                          <a:schemeClr val="bg1"/>
                        </a:solidFill>
                        <a:effectLst/>
                        <a:latin typeface="Noto Sans Symbols"/>
                        <a:ea typeface="Noto Sans Symbols"/>
                        <a:cs typeface="Noto Sans Symbols"/>
                      </a:endParaRPr>
                    </a:p>
                  </a:txBody>
                  <a:tcPr marL="35698" marR="3569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highlight>
                            <a:srgbClr val="FFFF00"/>
                          </a:highlight>
                        </a:rPr>
                        <a:t>Plans to provide instructions.</a:t>
                      </a:r>
                      <a:endParaRPr lang="en-US" sz="900" dirty="0">
                        <a:solidFill>
                          <a:schemeClr val="bg1"/>
                        </a:solidFill>
                        <a:effectLst/>
                        <a:highlight>
                          <a:srgbClr val="FFFF00"/>
                        </a:highlight>
                      </a:endParaRPr>
                    </a:p>
                    <a:p>
                      <a:pPr marL="0" marR="0">
                        <a:lnSpc>
                          <a:spcPct val="107000"/>
                        </a:lnSpc>
                        <a:spcBef>
                          <a:spcPts val="0"/>
                        </a:spcBef>
                        <a:spcAft>
                          <a:spcPts val="0"/>
                        </a:spcAft>
                      </a:pPr>
                      <a:r>
                        <a:rPr lang="en-US" sz="9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35698" marR="35698" marT="0" marB="0">
                    <a:solidFill>
                      <a:schemeClr val="tx2">
                        <a:lumMod val="20000"/>
                        <a:lumOff val="80000"/>
                      </a:schemeClr>
                    </a:solidFill>
                  </a:tcPr>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Conveys instructions to students through verbal OR non-verbal cues.</a:t>
                      </a:r>
                      <a:endParaRPr lang="en-US" sz="900">
                        <a:solidFill>
                          <a:schemeClr val="bg1"/>
                        </a:solidFill>
                        <a:effectLst/>
                        <a:latin typeface="Noto Sans Symbols"/>
                        <a:ea typeface="Noto Sans Symbols"/>
                        <a:cs typeface="Noto Sans Symbols"/>
                      </a:endParaRPr>
                    </a:p>
                  </a:txBody>
                  <a:tcPr marL="35698" marR="3569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Conveys clear instructions through verbal AND non-verbal cues or other communication strategies; follows up with students not understanding instructions. </a:t>
                      </a:r>
                      <a:endParaRPr lang="en-US" sz="900" dirty="0">
                        <a:solidFill>
                          <a:schemeClr val="bg1"/>
                        </a:solidFill>
                        <a:effectLst/>
                        <a:latin typeface="Noto Sans Symbols"/>
                        <a:ea typeface="Noto Sans Symbols"/>
                        <a:cs typeface="Noto Sans Symbols"/>
                      </a:endParaRPr>
                    </a:p>
                  </a:txBody>
                  <a:tcPr marL="35698" marR="35698" marT="0" marB="0">
                    <a:solidFill>
                      <a:schemeClr val="tx2">
                        <a:lumMod val="20000"/>
                        <a:lumOff val="80000"/>
                      </a:schemeClr>
                    </a:solidFill>
                  </a:tcPr>
                </a:tc>
                <a:tc rowSpan="3">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Adjusts communication and interactions to support individual student understanding.</a:t>
                      </a:r>
                      <a:endParaRPr lang="en-US" sz="900" dirty="0">
                        <a:solidFill>
                          <a:schemeClr val="bg1"/>
                        </a:solidFill>
                        <a:effectLst/>
                      </a:endParaRPr>
                    </a:p>
                    <a:p>
                      <a:pPr marL="228600" marR="2540">
                        <a:lnSpc>
                          <a:spcPct val="107000"/>
                        </a:lnSpc>
                        <a:spcBef>
                          <a:spcPts val="0"/>
                        </a:spcBef>
                        <a:spcAft>
                          <a:spcPts val="0"/>
                        </a:spcAft>
                      </a:pPr>
                      <a:r>
                        <a:rPr lang="en-US" sz="800" dirty="0">
                          <a:solidFill>
                            <a:schemeClr val="bg1"/>
                          </a:solidFill>
                          <a:effectLst/>
                        </a:rPr>
                        <a:t> </a:t>
                      </a:r>
                      <a:endParaRPr lang="en-US" sz="9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b="1" dirty="0">
                          <a:solidFill>
                            <a:schemeClr val="bg1"/>
                          </a:solidFill>
                          <a:effectLst/>
                        </a:rPr>
                        <a:t>Encourages students to develop effective speech qualities including volume, tone, and inflection or other effective communication techniques</a:t>
                      </a:r>
                      <a:endParaRPr lang="en-US" sz="900" b="1" dirty="0">
                        <a:solidFill>
                          <a:schemeClr val="bg1"/>
                        </a:solidFill>
                        <a:effectLst/>
                      </a:endParaRPr>
                    </a:p>
                    <a:p>
                      <a:pPr marL="234950" marR="2540">
                        <a:lnSpc>
                          <a:spcPct val="107000"/>
                        </a:lnSpc>
                        <a:spcBef>
                          <a:spcPts val="0"/>
                        </a:spcBef>
                        <a:spcAft>
                          <a:spcPts val="0"/>
                        </a:spcAft>
                      </a:pPr>
                      <a:r>
                        <a:rPr lang="en-US" sz="900" b="1" dirty="0">
                          <a:solidFill>
                            <a:srgbClr val="C00000"/>
                          </a:solidFill>
                          <a:effectLst/>
                        </a:rPr>
                        <a:t> </a:t>
                      </a: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Consistently uses and fosters correct, effective verbal and nonverbal communication, including strategies to communicate with students whose first language is not Standard English or whose disability requires specific forms of communication.</a:t>
                      </a:r>
                      <a:endParaRPr lang="en-US" sz="900" dirty="0">
                        <a:solidFill>
                          <a:schemeClr val="bg1"/>
                        </a:solidFill>
                        <a:effectLst/>
                      </a:endParaRPr>
                    </a:p>
                    <a:p>
                      <a:pPr marL="0" marR="0">
                        <a:lnSpc>
                          <a:spcPct val="107000"/>
                        </a:lnSpc>
                        <a:spcBef>
                          <a:spcPts val="0"/>
                        </a:spcBef>
                        <a:spcAft>
                          <a:spcPts val="1200"/>
                        </a:spcAft>
                      </a:pPr>
                      <a:r>
                        <a:rPr lang="en-US" sz="9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35698" marR="35698" marT="0" marB="0"/>
                </a:tc>
                <a:extLst>
                  <a:ext uri="{0D108BD9-81ED-4DB2-BD59-A6C34878D82A}">
                    <a16:rowId xmlns:a16="http://schemas.microsoft.com/office/drawing/2014/main" val="3167352630"/>
                  </a:ext>
                </a:extLst>
              </a:tr>
              <a:tr h="914792">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Provides no evidence of understanding the need to articulate expectations for student communication and interaction.</a:t>
                      </a:r>
                      <a:endParaRPr lang="en-US" sz="900">
                        <a:solidFill>
                          <a:schemeClr val="bg1"/>
                        </a:solidFill>
                        <a:effectLst/>
                        <a:latin typeface="Noto Sans Symbols"/>
                        <a:ea typeface="Noto Sans Symbols"/>
                        <a:cs typeface="Noto Sans Symbols"/>
                      </a:endParaRPr>
                    </a:p>
                  </a:txBody>
                  <a:tcPr marL="35698" marR="35698" marT="0" marB="0"/>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800" dirty="0">
                          <a:solidFill>
                            <a:schemeClr val="bg1"/>
                          </a:solidFill>
                          <a:effectLst/>
                          <a:highlight>
                            <a:srgbClr val="FFFF00"/>
                          </a:highlight>
                        </a:rPr>
                        <a:t>Plans to articulate expectations for respectful student communication and interaction.</a:t>
                      </a:r>
                      <a:endParaRPr lang="en-US" sz="900" dirty="0">
                        <a:solidFill>
                          <a:schemeClr val="bg1"/>
                        </a:solidFill>
                        <a:effectLst/>
                        <a:highlight>
                          <a:srgbClr val="FFFF00"/>
                        </a:highlight>
                        <a:latin typeface="Noto Sans Symbols"/>
                        <a:ea typeface="Noto Sans Symbols"/>
                        <a:cs typeface="Noto Sans Symbols"/>
                      </a:endParaRPr>
                    </a:p>
                  </a:txBody>
                  <a:tcPr marL="35698" marR="35698" marT="0" marB="0">
                    <a:solidFill>
                      <a:schemeClr val="accent5">
                        <a:lumMod val="20000"/>
                        <a:lumOff val="80000"/>
                      </a:schemeClr>
                    </a:solidFill>
                  </a:tcPr>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800" dirty="0">
                          <a:solidFill>
                            <a:schemeClr val="bg1"/>
                          </a:solidFill>
                          <a:effectLst/>
                        </a:rPr>
                        <a:t>Articulates vague expectations to students about respectful communication and interaction.</a:t>
                      </a:r>
                      <a:endParaRPr lang="en-US" sz="900" dirty="0">
                        <a:solidFill>
                          <a:schemeClr val="bg1"/>
                        </a:solidFill>
                        <a:effectLst/>
                        <a:latin typeface="Noto Sans Symbols"/>
                        <a:ea typeface="Noto Sans Symbols"/>
                        <a:cs typeface="Noto Sans Symbols"/>
                      </a:endParaRPr>
                    </a:p>
                  </a:txBody>
                  <a:tcPr marL="35698" marR="35698" marT="0" marB="0"/>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800" dirty="0">
                          <a:solidFill>
                            <a:schemeClr val="bg1"/>
                          </a:solidFill>
                          <a:effectLst/>
                        </a:rPr>
                        <a:t>Articulates or models expectations for student communication and interaction with respect for diverse backgrounds or differing opinions.</a:t>
                      </a:r>
                      <a:endParaRPr lang="en-US" sz="900" dirty="0">
                        <a:solidFill>
                          <a:schemeClr val="bg1"/>
                        </a:solidFill>
                        <a:effectLst/>
                        <a:latin typeface="Noto Sans Symbols"/>
                        <a:ea typeface="Noto Sans Symbols"/>
                        <a:cs typeface="Noto Sans Symbols"/>
                      </a:endParaRPr>
                    </a:p>
                  </a:txBody>
                  <a:tcPr marL="35698" marR="35698"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2772483724"/>
                  </a:ext>
                </a:extLst>
              </a:tr>
              <a:tr h="2161126">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highlight>
                            <a:srgbClr val="FFFF00"/>
                          </a:highlight>
                        </a:rPr>
                        <a:t>Uses volume, tone, inflection, or sight lines that negatively impact lesson delivery.</a:t>
                      </a:r>
                    </a:p>
                    <a:p>
                      <a:pPr marL="342900" marR="2540" lvl="0" indent="-342900">
                        <a:lnSpc>
                          <a:spcPct val="107000"/>
                        </a:lnSpc>
                        <a:spcBef>
                          <a:spcPts val="0"/>
                        </a:spcBef>
                        <a:spcAft>
                          <a:spcPts val="0"/>
                        </a:spcAft>
                        <a:buSzPts val="1000"/>
                        <a:buFont typeface="Arial" panose="020B0604020202020204" pitchFamily="34" charset="0"/>
                        <a:buChar char="●"/>
                      </a:pPr>
                      <a:endParaRPr lang="en-US" sz="800" dirty="0">
                        <a:solidFill>
                          <a:schemeClr val="bg1"/>
                        </a:solidFill>
                        <a:effectLst/>
                        <a:latin typeface="Noto Sans Symbols"/>
                        <a:ea typeface="Noto Sans Symbols"/>
                        <a:cs typeface="Noto Sans Symbols"/>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kern="1200" dirty="0">
                          <a:solidFill>
                            <a:schemeClr val="bg1"/>
                          </a:solidFill>
                          <a:effectLst/>
                          <a:latin typeface="+mn-lt"/>
                          <a:ea typeface="+mn-ea"/>
                          <a:cs typeface="+mn-cs"/>
                        </a:rPr>
                        <a:t>Consistently includes distracting communication errors that interfere with meaning. </a:t>
                      </a:r>
                    </a:p>
                    <a:p>
                      <a:pPr marL="342900" marR="2540" lvl="0" indent="-342900">
                        <a:lnSpc>
                          <a:spcPct val="107000"/>
                        </a:lnSpc>
                        <a:spcBef>
                          <a:spcPts val="0"/>
                        </a:spcBef>
                        <a:spcAft>
                          <a:spcPts val="0"/>
                        </a:spcAft>
                        <a:buSzPts val="1000"/>
                        <a:buFont typeface="Arial" panose="020B0604020202020204" pitchFamily="34" charset="0"/>
                        <a:buChar char="●"/>
                      </a:pPr>
                      <a:endParaRPr lang="en-US" sz="800" kern="1200" dirty="0">
                        <a:solidFill>
                          <a:schemeClr val="bg1"/>
                        </a:solidFill>
                        <a:effectLst/>
                        <a:latin typeface="+mn-lt"/>
                        <a:ea typeface="+mn-ea"/>
                        <a:cs typeface="+mn-cs"/>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kern="1200" dirty="0">
                          <a:solidFill>
                            <a:schemeClr val="bg1"/>
                          </a:solidFill>
                          <a:effectLst/>
                          <a:highlight>
                            <a:srgbClr val="FFFF00"/>
                          </a:highlight>
                          <a:latin typeface="+mn-lt"/>
                          <a:ea typeface="+mn-ea"/>
                          <a:cs typeface="+mn-cs"/>
                        </a:rPr>
                        <a:t>Provides no evidence of culturally and linguistically appropriate communication,</a:t>
                      </a:r>
                      <a:r>
                        <a:rPr lang="en-US" sz="800" kern="1200" baseline="0" dirty="0">
                          <a:solidFill>
                            <a:schemeClr val="bg1"/>
                          </a:solidFill>
                          <a:effectLst/>
                          <a:highlight>
                            <a:srgbClr val="FFFF00"/>
                          </a:highlight>
                          <a:latin typeface="+mn-lt"/>
                          <a:ea typeface="+mn-ea"/>
                          <a:cs typeface="+mn-cs"/>
                        </a:rPr>
                        <a:t> resources, or examples.</a:t>
                      </a:r>
                      <a:endParaRPr lang="en-US" sz="100" dirty="0">
                        <a:solidFill>
                          <a:schemeClr val="bg1"/>
                        </a:solidFill>
                        <a:effectLst/>
                        <a:highlight>
                          <a:srgbClr val="FFFF00"/>
                        </a:highlight>
                        <a:latin typeface="Noto Sans Symbols"/>
                        <a:ea typeface="Noto Sans Symbols"/>
                        <a:cs typeface="Noto Sans Symbols"/>
                      </a:endParaRPr>
                    </a:p>
                  </a:txBody>
                  <a:tcPr marL="35698" marR="35698" marT="0" marB="0">
                    <a:solidFill>
                      <a:schemeClr val="tx2">
                        <a:lumMod val="20000"/>
                        <a:lumOff val="80000"/>
                      </a:schemeClr>
                    </a:solidFill>
                  </a:tcPr>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Displays self-awareness of the impact of volume, tone, inflection, or sight lines on lesson delivery.</a:t>
                      </a:r>
                    </a:p>
                    <a:p>
                      <a:pPr marL="342900" marR="2540" lvl="0" indent="-342900">
                        <a:lnSpc>
                          <a:spcPct val="107000"/>
                        </a:lnSpc>
                        <a:spcBef>
                          <a:spcPts val="0"/>
                        </a:spcBef>
                        <a:spcAft>
                          <a:spcPts val="0"/>
                        </a:spcAft>
                        <a:buSzPts val="1000"/>
                        <a:buFont typeface="Arial" panose="020B0604020202020204" pitchFamily="34" charset="0"/>
                        <a:buChar char="●"/>
                      </a:pPr>
                      <a:endParaRPr lang="en-US" sz="800" dirty="0">
                        <a:solidFill>
                          <a:schemeClr val="bg1"/>
                        </a:solidFill>
                        <a:effectLst/>
                        <a:latin typeface="Noto Sans Symbols"/>
                        <a:ea typeface="Noto Sans Symbols"/>
                        <a:cs typeface="Noto Sans Symbols"/>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highlight>
                            <a:srgbClr val="FFFF00"/>
                          </a:highlight>
                          <a:latin typeface="Noto Sans Symbols"/>
                          <a:ea typeface="Noto Sans Symbols"/>
                          <a:cs typeface="Noto Sans Symbols"/>
                        </a:rPr>
                        <a:t>Includes communication errors that interfere with meaning.</a:t>
                      </a:r>
                    </a:p>
                    <a:p>
                      <a:pPr marL="342900" marR="2540" lvl="0" indent="-342900">
                        <a:lnSpc>
                          <a:spcPct val="107000"/>
                        </a:lnSpc>
                        <a:spcBef>
                          <a:spcPts val="0"/>
                        </a:spcBef>
                        <a:spcAft>
                          <a:spcPts val="0"/>
                        </a:spcAft>
                        <a:buSzPts val="1000"/>
                        <a:buFont typeface="Arial" panose="020B0604020202020204" pitchFamily="34" charset="0"/>
                        <a:buChar char="●"/>
                      </a:pPr>
                      <a:endParaRPr lang="en-US" sz="800" dirty="0">
                        <a:solidFill>
                          <a:schemeClr val="bg1"/>
                        </a:solidFill>
                        <a:effectLst/>
                        <a:latin typeface="Noto Sans Symbols"/>
                        <a:ea typeface="Noto Sans Symbols"/>
                        <a:cs typeface="Noto Sans Symbols"/>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latin typeface="Noto Sans Symbols"/>
                          <a:ea typeface="Noto Sans Symbols"/>
                          <a:cs typeface="Noto Sans Symbols"/>
                        </a:rPr>
                        <a:t>Plans for culturally and linguistically appropriate communication, resources, or examples.</a:t>
                      </a:r>
                      <a:endParaRPr lang="en-US" sz="900" dirty="0">
                        <a:solidFill>
                          <a:schemeClr val="bg1"/>
                        </a:solidFill>
                        <a:effectLst/>
                        <a:latin typeface="Noto Sans Symbols"/>
                        <a:ea typeface="Noto Sans Symbols"/>
                        <a:cs typeface="Noto Sans Symbols"/>
                      </a:endParaRPr>
                    </a:p>
                  </a:txBody>
                  <a:tcPr marL="35698" marR="35698" marT="0" marB="0">
                    <a:solidFill>
                      <a:schemeClr val="tx2">
                        <a:lumMod val="20000"/>
                        <a:lumOff val="80000"/>
                      </a:schemeClr>
                    </a:solidFill>
                  </a:tcPr>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Uses volume, tone, inflection, or sight lines that periodically impact lesson delivery. </a:t>
                      </a:r>
                      <a:endParaRPr lang="en-US" sz="900" dirty="0">
                        <a:solidFill>
                          <a:schemeClr val="bg1"/>
                        </a:solidFill>
                        <a:effectLst/>
                        <a:latin typeface="Calibri" panose="020F0502020204030204" pitchFamily="34" charset="0"/>
                      </a:endParaRPr>
                    </a:p>
                    <a:p>
                      <a:pPr marL="342900" marR="2540" lvl="0" indent="-342900">
                        <a:lnSpc>
                          <a:spcPct val="107000"/>
                        </a:lnSpc>
                        <a:spcBef>
                          <a:spcPts val="0"/>
                        </a:spcBef>
                        <a:spcAft>
                          <a:spcPts val="0"/>
                        </a:spcAft>
                        <a:buSzPts val="1000"/>
                        <a:buFont typeface="Arial" panose="020B0604020202020204" pitchFamily="34" charset="0"/>
                        <a:buChar char="●"/>
                      </a:pPr>
                      <a:endParaRPr lang="en-US" sz="900" dirty="0">
                        <a:solidFill>
                          <a:schemeClr val="bg1"/>
                        </a:solidFill>
                        <a:effectLst/>
                        <a:latin typeface="Calibri" panose="020F0502020204030204" pitchFamily="34" charset="0"/>
                      </a:endParaRPr>
                    </a:p>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latin typeface="Calibri" panose="020F0502020204030204" pitchFamily="34" charset="0"/>
                        </a:rPr>
                        <a:t>Uses</a:t>
                      </a:r>
                      <a:r>
                        <a:rPr lang="en-US" sz="900" baseline="0" dirty="0">
                          <a:solidFill>
                            <a:schemeClr val="bg1"/>
                          </a:solidFill>
                          <a:effectLst/>
                          <a:latin typeface="Calibri" panose="020F0502020204030204" pitchFamily="34" charset="0"/>
                        </a:rPr>
                        <a:t> communication that includes errors that do not interfere with meaning.</a:t>
                      </a:r>
                    </a:p>
                    <a:p>
                      <a:pPr marL="342900" marR="2540" lvl="0" indent="-342900">
                        <a:lnSpc>
                          <a:spcPct val="107000"/>
                        </a:lnSpc>
                        <a:spcBef>
                          <a:spcPts val="0"/>
                        </a:spcBef>
                        <a:spcAft>
                          <a:spcPts val="0"/>
                        </a:spcAft>
                        <a:buSzPts val="1000"/>
                        <a:buFont typeface="Arial" panose="020B0604020202020204" pitchFamily="34" charset="0"/>
                        <a:buChar char="●"/>
                      </a:pPr>
                      <a:endParaRPr lang="en-US" sz="900" baseline="0" dirty="0">
                        <a:solidFill>
                          <a:schemeClr val="bg1"/>
                        </a:solidFill>
                        <a:effectLst/>
                        <a:latin typeface="Calibri" panose="020F0502020204030204" pitchFamily="34" charset="0"/>
                      </a:endParaRPr>
                    </a:p>
                    <a:p>
                      <a:pPr marL="342900" marR="2540" lvl="0" indent="-342900">
                        <a:lnSpc>
                          <a:spcPct val="107000"/>
                        </a:lnSpc>
                        <a:spcBef>
                          <a:spcPts val="0"/>
                        </a:spcBef>
                        <a:spcAft>
                          <a:spcPts val="0"/>
                        </a:spcAft>
                        <a:buSzPts val="1000"/>
                        <a:buFont typeface="Arial" panose="020B0604020202020204" pitchFamily="34" charset="0"/>
                        <a:buChar char="●"/>
                      </a:pPr>
                      <a:r>
                        <a:rPr lang="en-US" sz="900" baseline="0" dirty="0">
                          <a:solidFill>
                            <a:schemeClr val="bg1"/>
                          </a:solidFill>
                          <a:effectLst/>
                          <a:latin typeface="Calibri" panose="020F0502020204030204" pitchFamily="34" charset="0"/>
                        </a:rPr>
                        <a:t>Uses culturally and linguistically appropriate communication, resources, and examples.</a:t>
                      </a:r>
                      <a:endParaRPr lang="en-US" sz="900" dirty="0">
                        <a:solidFill>
                          <a:schemeClr val="bg1"/>
                        </a:solidFill>
                        <a:effectLst/>
                      </a:endParaRPr>
                    </a:p>
                  </a:txBody>
                  <a:tcPr marL="35698" marR="3569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Ensures volume, tone, inflection, and sight lines positively impact lesson delivery that is sensitive to the diverse needs of students, using resources as necessary.</a:t>
                      </a:r>
                    </a:p>
                    <a:p>
                      <a:pPr marL="342900" marR="2540" lvl="0" indent="-342900">
                        <a:lnSpc>
                          <a:spcPct val="107000"/>
                        </a:lnSpc>
                        <a:spcBef>
                          <a:spcPts val="0"/>
                        </a:spcBef>
                        <a:spcAft>
                          <a:spcPts val="0"/>
                        </a:spcAft>
                        <a:buSzPts val="1000"/>
                        <a:buFont typeface="Arial" panose="020B0604020202020204" pitchFamily="34" charset="0"/>
                        <a:buChar char="●"/>
                      </a:pPr>
                      <a:endParaRPr lang="en-US" sz="8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Models</a:t>
                      </a:r>
                      <a:r>
                        <a:rPr lang="en-US" sz="800" baseline="0" dirty="0">
                          <a:solidFill>
                            <a:schemeClr val="bg1"/>
                          </a:solidFill>
                          <a:effectLst/>
                        </a:rPr>
                        <a:t> proper spelling and grammar consistently in written and verbal communication.</a:t>
                      </a:r>
                    </a:p>
                    <a:p>
                      <a:pPr marL="342900" marR="2540" lvl="0" indent="-342900">
                        <a:lnSpc>
                          <a:spcPct val="107000"/>
                        </a:lnSpc>
                        <a:spcBef>
                          <a:spcPts val="0"/>
                        </a:spcBef>
                        <a:spcAft>
                          <a:spcPts val="0"/>
                        </a:spcAft>
                        <a:buSzPts val="1000"/>
                        <a:buFont typeface="Arial" panose="020B0604020202020204" pitchFamily="34" charset="0"/>
                        <a:buChar char="●"/>
                      </a:pPr>
                      <a:endParaRPr lang="en-US" sz="800" baseline="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baseline="0" dirty="0">
                          <a:solidFill>
                            <a:schemeClr val="bg1"/>
                          </a:solidFill>
                          <a:effectLst/>
                        </a:rPr>
                        <a:t>Intentionally integrates and responds to culturally and linguistically appropriate communication, resources, or examples based on audience and context.</a:t>
                      </a:r>
                      <a:endParaRPr lang="en-US" sz="8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endParaRPr lang="en-US" sz="900" dirty="0">
                        <a:solidFill>
                          <a:schemeClr val="bg1"/>
                        </a:solidFill>
                        <a:effectLst/>
                        <a:latin typeface="Noto Sans Symbols"/>
                        <a:ea typeface="Noto Sans Symbols"/>
                        <a:cs typeface="Noto Sans Symbols"/>
                      </a:endParaRPr>
                    </a:p>
                  </a:txBody>
                  <a:tcPr marL="35698" marR="35698" marT="0" marB="0">
                    <a:solidFill>
                      <a:schemeClr val="tx2">
                        <a:lumMod val="20000"/>
                        <a:lumOff val="80000"/>
                      </a:schemeClr>
                    </a:solidFill>
                  </a:tcPr>
                </a:tc>
                <a:tc vMerge="1">
                  <a:txBody>
                    <a:bodyPr/>
                    <a:lstStyle/>
                    <a:p>
                      <a:endParaRPr lang="en-US"/>
                    </a:p>
                  </a:txBody>
                  <a:tcPr/>
                </a:tc>
                <a:extLst>
                  <a:ext uri="{0D108BD9-81ED-4DB2-BD59-A6C34878D82A}">
                    <a16:rowId xmlns:a16="http://schemas.microsoft.com/office/drawing/2014/main" val="4140206404"/>
                  </a:ext>
                </a:extLst>
              </a:tr>
            </a:tbl>
          </a:graphicData>
        </a:graphic>
      </p:graphicFrame>
      <p:cxnSp>
        <p:nvCxnSpPr>
          <p:cNvPr id="12" name="Straight Connector 11">
            <a:extLst>
              <a:ext uri="{FF2B5EF4-FFF2-40B4-BE49-F238E27FC236}">
                <a16:creationId xmlns:a16="http://schemas.microsoft.com/office/drawing/2014/main" id="{13ABAE25-BB57-4272-9230-004ED73193C6}"/>
              </a:ext>
            </a:extLst>
          </p:cNvPr>
          <p:cNvCxnSpPr/>
          <p:nvPr/>
        </p:nvCxnSpPr>
        <p:spPr bwMode="auto">
          <a:xfrm>
            <a:off x="0" y="5638800"/>
            <a:ext cx="7391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15AA5D08-4564-4F34-9F26-1F0569D0FBBD}"/>
              </a:ext>
            </a:extLst>
          </p:cNvPr>
          <p:cNvCxnSpPr/>
          <p:nvPr/>
        </p:nvCxnSpPr>
        <p:spPr bwMode="auto">
          <a:xfrm>
            <a:off x="0" y="6248400"/>
            <a:ext cx="7391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520324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09600"/>
            <a:ext cx="7086600" cy="1447800"/>
          </a:xfrm>
        </p:spPr>
        <p:txBody>
          <a:bodyPr/>
          <a:lstStyle/>
          <a:p>
            <a:r>
              <a:rPr lang="en-US" sz="3200" dirty="0">
                <a:latin typeface="Times New Roman" pitchFamily="-128" charset="0"/>
              </a:rPr>
              <a:t>Scoring Standards</a:t>
            </a:r>
          </a:p>
        </p:txBody>
      </p:sp>
      <p:sp>
        <p:nvSpPr>
          <p:cNvPr id="102403" name="Content Placeholder 2"/>
          <p:cNvSpPr>
            <a:spLocks noGrp="1"/>
          </p:cNvSpPr>
          <p:nvPr>
            <p:ph idx="4294967295"/>
          </p:nvPr>
        </p:nvSpPr>
        <p:spPr>
          <a:xfrm>
            <a:off x="1337631" y="1905000"/>
            <a:ext cx="9296400" cy="5105400"/>
          </a:xfrm>
        </p:spPr>
        <p:txBody>
          <a:bodyPr/>
          <a:lstStyle/>
          <a:p>
            <a:pPr defTabSz="457200"/>
            <a:r>
              <a:rPr lang="en-US" sz="2400" dirty="0">
                <a:latin typeface="Times New Roman" pitchFamily="-128" charset="0"/>
              </a:rPr>
              <a:t>Standard 1: Content Knowledge</a:t>
            </a:r>
          </a:p>
          <a:p>
            <a:pPr defTabSz="457200"/>
            <a:r>
              <a:rPr lang="en-US" sz="2400" dirty="0">
                <a:solidFill>
                  <a:schemeClr val="tx2">
                    <a:lumMod val="60000"/>
                    <a:lumOff val="40000"/>
                  </a:schemeClr>
                </a:solidFill>
                <a:latin typeface="Times New Roman" pitchFamily="-128" charset="0"/>
              </a:rPr>
              <a:t>Standard 2: Student Learning, Growth, and Development</a:t>
            </a:r>
          </a:p>
          <a:p>
            <a:pPr defTabSz="457200"/>
            <a:r>
              <a:rPr lang="en-US" sz="2400" dirty="0">
                <a:latin typeface="Times New Roman" pitchFamily="-128" charset="0"/>
              </a:rPr>
              <a:t>Standard 3: Curriculum Implementation</a:t>
            </a:r>
          </a:p>
          <a:p>
            <a:pPr defTabSz="457200"/>
            <a:r>
              <a:rPr lang="en-US" sz="2400" dirty="0">
                <a:solidFill>
                  <a:schemeClr val="tx2">
                    <a:lumMod val="60000"/>
                    <a:lumOff val="40000"/>
                  </a:schemeClr>
                </a:solidFill>
                <a:latin typeface="Times New Roman" pitchFamily="-128" charset="0"/>
              </a:rPr>
              <a:t>Standard 4: Critical Thinking</a:t>
            </a:r>
          </a:p>
          <a:p>
            <a:pPr defTabSz="457200"/>
            <a:r>
              <a:rPr lang="en-US" sz="2400" dirty="0">
                <a:latin typeface="Times New Roman" pitchFamily="-128" charset="0"/>
              </a:rPr>
              <a:t>Standard 5: Positive Classroom Environment</a:t>
            </a:r>
          </a:p>
          <a:p>
            <a:pPr defTabSz="457200"/>
            <a:r>
              <a:rPr lang="en-US" sz="2400" dirty="0">
                <a:solidFill>
                  <a:schemeClr val="tx2">
                    <a:lumMod val="60000"/>
                    <a:lumOff val="40000"/>
                  </a:schemeClr>
                </a:solidFill>
                <a:latin typeface="Times New Roman" pitchFamily="-128" charset="0"/>
              </a:rPr>
              <a:t>Standard 6: Effective Communication</a:t>
            </a:r>
          </a:p>
          <a:p>
            <a:pPr defTabSz="457200"/>
            <a:r>
              <a:rPr lang="en-US" sz="2400" dirty="0">
                <a:latin typeface="Times New Roman" pitchFamily="-128" charset="0"/>
              </a:rPr>
              <a:t>Standard 7: Student Assessment &amp; Data Analysis</a:t>
            </a:r>
          </a:p>
          <a:p>
            <a:pPr defTabSz="457200"/>
            <a:r>
              <a:rPr lang="en-US" sz="2400" dirty="0">
                <a:solidFill>
                  <a:schemeClr val="tx2">
                    <a:lumMod val="60000"/>
                    <a:lumOff val="40000"/>
                  </a:schemeClr>
                </a:solidFill>
                <a:latin typeface="Times New Roman" pitchFamily="-128" charset="0"/>
              </a:rPr>
              <a:t>Standard 8</a:t>
            </a:r>
            <a:r>
              <a:rPr lang="en-US" sz="2400">
                <a:solidFill>
                  <a:schemeClr val="tx2">
                    <a:lumMod val="60000"/>
                    <a:lumOff val="40000"/>
                  </a:schemeClr>
                </a:solidFill>
                <a:latin typeface="Times New Roman" pitchFamily="-128" charset="0"/>
              </a:rPr>
              <a:t>: Professionalism </a:t>
            </a:r>
            <a:endParaRPr lang="en-US" sz="2400" dirty="0">
              <a:solidFill>
                <a:schemeClr val="tx2">
                  <a:lumMod val="60000"/>
                  <a:lumOff val="40000"/>
                </a:schemeClr>
              </a:solidFill>
              <a:latin typeface="Times New Roman" pitchFamily="-128" charset="0"/>
            </a:endParaRPr>
          </a:p>
          <a:p>
            <a:pPr defTabSz="457200"/>
            <a:r>
              <a:rPr lang="en-US" sz="2400" dirty="0">
                <a:latin typeface="Times New Roman" pitchFamily="-128" charset="0"/>
              </a:rPr>
              <a:t>Standard 9: Professional Collaboration</a:t>
            </a:r>
          </a:p>
        </p:txBody>
      </p:sp>
    </p:spTree>
    <p:extLst>
      <p:ext uri="{BB962C8B-B14F-4D97-AF65-F5344CB8AC3E}">
        <p14:creationId xmlns:p14="http://schemas.microsoft.com/office/powerpoint/2010/main" val="4262575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Evidence to Support Score</a:t>
            </a:r>
          </a:p>
        </p:txBody>
      </p:sp>
      <p:sp>
        <p:nvSpPr>
          <p:cNvPr id="102403" name="Content Placeholder 2"/>
          <p:cNvSpPr>
            <a:spLocks noGrp="1"/>
          </p:cNvSpPr>
          <p:nvPr>
            <p:ph idx="4294967295"/>
          </p:nvPr>
        </p:nvSpPr>
        <p:spPr>
          <a:xfrm>
            <a:off x="1295400" y="1981200"/>
            <a:ext cx="7467600" cy="4525962"/>
          </a:xfrm>
        </p:spPr>
        <p:txBody>
          <a:bodyPr/>
          <a:lstStyle/>
          <a:p>
            <a:pPr defTabSz="457200"/>
            <a:r>
              <a:rPr lang="en-US" sz="3200" dirty="0">
                <a:solidFill>
                  <a:schemeClr val="tx2">
                    <a:lumMod val="60000"/>
                    <a:lumOff val="40000"/>
                  </a:schemeClr>
                </a:solidFill>
                <a:latin typeface="Times New Roman" pitchFamily="-128" charset="0"/>
              </a:rPr>
              <a:t>Instructions are vague and do not provide guidance for student interaction</a:t>
            </a:r>
          </a:p>
          <a:p>
            <a:pPr defTabSz="457200"/>
            <a:r>
              <a:rPr lang="en-US" sz="3200" dirty="0">
                <a:latin typeface="Times New Roman" pitchFamily="-128" charset="0"/>
              </a:rPr>
              <a:t>Negative voice and tone distract from lesson delivery</a:t>
            </a:r>
          </a:p>
          <a:p>
            <a:pPr defTabSz="457200"/>
            <a:r>
              <a:rPr lang="en-US" sz="3200" dirty="0">
                <a:solidFill>
                  <a:schemeClr val="tx2">
                    <a:lumMod val="60000"/>
                    <a:lumOff val="40000"/>
                  </a:schemeClr>
                </a:solidFill>
                <a:latin typeface="Times New Roman" pitchFamily="-128" charset="0"/>
              </a:rPr>
              <a:t>Monotone communication method takes away from lesson impact</a:t>
            </a:r>
          </a:p>
          <a:p>
            <a:pPr defTabSz="457200"/>
            <a:r>
              <a:rPr lang="en-US" sz="3200" dirty="0">
                <a:latin typeface="Times New Roman" pitchFamily="-128" charset="0"/>
              </a:rPr>
              <a:t>Lesson is scripted – lost opportunity to express empathy of cultural example</a:t>
            </a:r>
          </a:p>
          <a:p>
            <a:pPr defTabSz="457200"/>
            <a:endParaRPr lang="en-US" sz="3200" dirty="0">
              <a:solidFill>
                <a:schemeClr val="tx2">
                  <a:lumMod val="60000"/>
                  <a:lumOff val="40000"/>
                </a:schemeClr>
              </a:solidFill>
              <a:latin typeface="Times New Roman" pitchFamily="-128" charset="0"/>
            </a:endParaRPr>
          </a:p>
        </p:txBody>
      </p:sp>
    </p:spTree>
    <p:extLst>
      <p:ext uri="{BB962C8B-B14F-4D97-AF65-F5344CB8AC3E}">
        <p14:creationId xmlns:p14="http://schemas.microsoft.com/office/powerpoint/2010/main" val="1503527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543800" cy="1447800"/>
          </a:xfrm>
        </p:spPr>
        <p:txBody>
          <a:bodyPr/>
          <a:lstStyle/>
          <a:p>
            <a:r>
              <a:rPr lang="en-US" sz="3600" dirty="0">
                <a:latin typeface="Times New Roman" pitchFamily="-128" charset="0"/>
              </a:rPr>
              <a:t>Overall Feedback &amp; Guiding Questions</a:t>
            </a:r>
          </a:p>
        </p:txBody>
      </p:sp>
      <p:sp>
        <p:nvSpPr>
          <p:cNvPr id="102403" name="Content Placeholder 2"/>
          <p:cNvSpPr>
            <a:spLocks noGrp="1"/>
          </p:cNvSpPr>
          <p:nvPr>
            <p:ph idx="4294967295"/>
          </p:nvPr>
        </p:nvSpPr>
        <p:spPr>
          <a:xfrm>
            <a:off x="1295400" y="1981200"/>
            <a:ext cx="7467600" cy="4525962"/>
          </a:xfrm>
        </p:spPr>
        <p:txBody>
          <a:bodyPr/>
          <a:lstStyle/>
          <a:p>
            <a:pPr defTabSz="457200"/>
            <a:r>
              <a:rPr lang="en-US" sz="3200" dirty="0">
                <a:solidFill>
                  <a:schemeClr val="tx2">
                    <a:lumMod val="60000"/>
                    <a:lumOff val="40000"/>
                  </a:schemeClr>
                </a:solidFill>
                <a:latin typeface="Times New Roman" pitchFamily="-128" charset="0"/>
              </a:rPr>
              <a:t>What strategies might be used to enhance communication in addition to verbal directions?</a:t>
            </a:r>
          </a:p>
          <a:p>
            <a:pPr defTabSz="457200"/>
            <a:r>
              <a:rPr lang="en-US" sz="3200" dirty="0">
                <a:latin typeface="Times New Roman" pitchFamily="-128" charset="0"/>
              </a:rPr>
              <a:t>The tone throughout the lesson was negative. How might you monitor this in future lessons?</a:t>
            </a:r>
          </a:p>
          <a:p>
            <a:pPr defTabSz="457200"/>
            <a:r>
              <a:rPr lang="en-US" sz="3200" dirty="0">
                <a:solidFill>
                  <a:schemeClr val="tx2">
                    <a:lumMod val="60000"/>
                    <a:lumOff val="40000"/>
                  </a:schemeClr>
                </a:solidFill>
                <a:latin typeface="Times New Roman" pitchFamily="-128" charset="0"/>
              </a:rPr>
              <a:t>How might you incorporate more cultural sensitivity into the delivery of this lesson?</a:t>
            </a:r>
          </a:p>
          <a:p>
            <a:pPr marL="0" indent="0" defTabSz="457200">
              <a:buNone/>
            </a:pPr>
            <a:endParaRPr lang="en-US" sz="3200" strike="sngStrike" dirty="0">
              <a:solidFill>
                <a:srgbClr val="FFFF00"/>
              </a:solidFill>
              <a:latin typeface="Times New Roman" pitchFamily="-128" charset="0"/>
            </a:endParaRPr>
          </a:p>
          <a:p>
            <a:pPr marL="457200" lvl="1" indent="0" defTabSz="457200">
              <a:buNone/>
            </a:pPr>
            <a:endParaRPr lang="en-US" sz="2800" dirty="0">
              <a:solidFill>
                <a:schemeClr val="accent1"/>
              </a:solidFill>
              <a:latin typeface="Times New Roman" pitchFamily="-128" charset="0"/>
            </a:endParaRPr>
          </a:p>
        </p:txBody>
      </p:sp>
    </p:spTree>
    <p:extLst>
      <p:ext uri="{BB962C8B-B14F-4D97-AF65-F5344CB8AC3E}">
        <p14:creationId xmlns:p14="http://schemas.microsoft.com/office/powerpoint/2010/main" val="910516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Practice Scoring Round 3</a:t>
            </a:r>
          </a:p>
        </p:txBody>
      </p:sp>
      <p:sp>
        <p:nvSpPr>
          <p:cNvPr id="102403" name="Content Placeholder 2"/>
          <p:cNvSpPr>
            <a:spLocks noGrp="1"/>
          </p:cNvSpPr>
          <p:nvPr>
            <p:ph idx="4294967295"/>
          </p:nvPr>
        </p:nvSpPr>
        <p:spPr>
          <a:xfrm>
            <a:off x="1295400" y="1828800"/>
            <a:ext cx="7467600" cy="4525962"/>
          </a:xfrm>
        </p:spPr>
        <p:txBody>
          <a:bodyPr/>
          <a:lstStyle/>
          <a:p>
            <a:pPr marL="0" indent="0" defTabSz="457200">
              <a:buNone/>
            </a:pPr>
            <a:r>
              <a:rPr lang="en-US" dirty="0">
                <a:solidFill>
                  <a:schemeClr val="tx2">
                    <a:lumMod val="60000"/>
                    <a:lumOff val="40000"/>
                  </a:schemeClr>
                </a:solidFill>
                <a:latin typeface="Times New Roman" pitchFamily="-128" charset="0"/>
                <a:hlinkClick r:id="rId3"/>
              </a:rPr>
              <a:t>View the ELA/SS Middle School Video </a:t>
            </a:r>
            <a:endParaRPr lang="en-US" strike="sngStrike" dirty="0">
              <a:solidFill>
                <a:schemeClr val="tx2">
                  <a:lumMod val="60000"/>
                  <a:lumOff val="40000"/>
                </a:schemeClr>
              </a:solidFill>
              <a:latin typeface="Times New Roman" pitchFamily="-128" charset="0"/>
            </a:endParaRPr>
          </a:p>
          <a:p>
            <a:pPr marL="0" indent="0" defTabSz="457200">
              <a:buNone/>
            </a:pPr>
            <a:r>
              <a:rPr lang="en-US" dirty="0">
                <a:latin typeface="Times New Roman" pitchFamily="-128" charset="0"/>
              </a:rPr>
              <a:t>Individually:</a:t>
            </a:r>
          </a:p>
          <a:p>
            <a:pPr defTabSz="457200"/>
            <a:r>
              <a:rPr lang="en-US" dirty="0">
                <a:solidFill>
                  <a:schemeClr val="tx2">
                    <a:lumMod val="60000"/>
                    <a:lumOff val="40000"/>
                  </a:schemeClr>
                </a:solidFill>
                <a:latin typeface="Times New Roman" pitchFamily="-128" charset="0"/>
              </a:rPr>
              <a:t>Score Standards 2, 4, &amp; 6</a:t>
            </a:r>
          </a:p>
          <a:p>
            <a:pPr defTabSz="457200"/>
            <a:r>
              <a:rPr lang="en-US" dirty="0">
                <a:solidFill>
                  <a:schemeClr val="tx2">
                    <a:lumMod val="60000"/>
                    <a:lumOff val="40000"/>
                  </a:schemeClr>
                </a:solidFill>
                <a:latin typeface="Times New Roman" pitchFamily="-128" charset="0"/>
              </a:rPr>
              <a:t>Record evidence for scoring</a:t>
            </a:r>
          </a:p>
          <a:p>
            <a:pPr defTabSz="457200"/>
            <a:endParaRPr lang="en-US" dirty="0">
              <a:solidFill>
                <a:schemeClr val="tx2">
                  <a:lumMod val="60000"/>
                  <a:lumOff val="40000"/>
                </a:schemeClr>
              </a:solidFill>
              <a:latin typeface="Times New Roman" pitchFamily="-128" charset="0"/>
            </a:endParaRPr>
          </a:p>
          <a:p>
            <a:pPr marL="0" indent="0" defTabSz="457200">
              <a:buNone/>
            </a:pPr>
            <a:r>
              <a:rPr lang="en-US" dirty="0">
                <a:latin typeface="Times New Roman" pitchFamily="-128" charset="0"/>
              </a:rPr>
              <a:t>CT, US, TC as a Group:</a:t>
            </a:r>
          </a:p>
          <a:p>
            <a:pPr defTabSz="457200"/>
            <a:r>
              <a:rPr lang="en-US" dirty="0">
                <a:solidFill>
                  <a:schemeClr val="tx2">
                    <a:lumMod val="60000"/>
                    <a:lumOff val="40000"/>
                  </a:schemeClr>
                </a:solidFill>
                <a:latin typeface="Times New Roman" pitchFamily="-128" charset="0"/>
              </a:rPr>
              <a:t>Share your evidence</a:t>
            </a:r>
          </a:p>
          <a:p>
            <a:pPr defTabSz="457200"/>
            <a:r>
              <a:rPr lang="en-US" dirty="0">
                <a:solidFill>
                  <a:schemeClr val="tx2">
                    <a:lumMod val="60000"/>
                    <a:lumOff val="40000"/>
                  </a:schemeClr>
                </a:solidFill>
                <a:latin typeface="Times New Roman" pitchFamily="-128" charset="0"/>
              </a:rPr>
              <a:t>Discuss what artifacts might be helpful to support scoring</a:t>
            </a:r>
          </a:p>
          <a:p>
            <a:pPr defTabSz="457200"/>
            <a:r>
              <a:rPr lang="en-US" dirty="0">
                <a:solidFill>
                  <a:schemeClr val="tx2">
                    <a:lumMod val="60000"/>
                    <a:lumOff val="40000"/>
                  </a:schemeClr>
                </a:solidFill>
                <a:latin typeface="Times New Roman" pitchFamily="-128" charset="0"/>
              </a:rPr>
              <a:t>Consider the feedback you might share</a:t>
            </a:r>
          </a:p>
          <a:p>
            <a:pPr defTabSz="457200"/>
            <a:endParaRPr lang="en-US" sz="2400" dirty="0">
              <a:latin typeface="Times New Roman" pitchFamily="-128" charset="0"/>
            </a:endParaRPr>
          </a:p>
          <a:p>
            <a:pPr marL="457200" lvl="1" indent="0" defTabSz="457200">
              <a:buNone/>
            </a:pPr>
            <a:endParaRPr lang="en-US" sz="2800" dirty="0">
              <a:solidFill>
                <a:schemeClr val="accent1"/>
              </a:solidFill>
              <a:latin typeface="Times New Roman" pitchFamily="-128" charset="0"/>
            </a:endParaRPr>
          </a:p>
        </p:txBody>
      </p:sp>
    </p:spTree>
    <p:extLst>
      <p:ext uri="{BB962C8B-B14F-4D97-AF65-F5344CB8AC3E}">
        <p14:creationId xmlns:p14="http://schemas.microsoft.com/office/powerpoint/2010/main" val="18839505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24967191"/>
              </p:ext>
            </p:extLst>
          </p:nvPr>
        </p:nvGraphicFramePr>
        <p:xfrm>
          <a:off x="-2" y="1752600"/>
          <a:ext cx="9144001" cy="5202125"/>
        </p:xfrm>
        <a:graphic>
          <a:graphicData uri="http://schemas.openxmlformats.org/drawingml/2006/table">
            <a:tbl>
              <a:tblPr bandRow="1">
                <a:tableStyleId>{5C22544A-7EE6-4342-B048-85BDC9FD1C3A}</a:tableStyleId>
              </a:tblPr>
              <a:tblGrid>
                <a:gridCol w="1623325">
                  <a:extLst>
                    <a:ext uri="{9D8B030D-6E8A-4147-A177-3AD203B41FA5}">
                      <a16:colId xmlns:a16="http://schemas.microsoft.com/office/drawing/2014/main" val="1047094027"/>
                    </a:ext>
                  </a:extLst>
                </a:gridCol>
                <a:gridCol w="1638859">
                  <a:extLst>
                    <a:ext uri="{9D8B030D-6E8A-4147-A177-3AD203B41FA5}">
                      <a16:colId xmlns:a16="http://schemas.microsoft.com/office/drawing/2014/main" val="667818441"/>
                    </a:ext>
                  </a:extLst>
                </a:gridCol>
                <a:gridCol w="1663573">
                  <a:extLst>
                    <a:ext uri="{9D8B030D-6E8A-4147-A177-3AD203B41FA5}">
                      <a16:colId xmlns:a16="http://schemas.microsoft.com/office/drawing/2014/main" val="3727837479"/>
                    </a:ext>
                  </a:extLst>
                </a:gridCol>
                <a:gridCol w="2160667">
                  <a:extLst>
                    <a:ext uri="{9D8B030D-6E8A-4147-A177-3AD203B41FA5}">
                      <a16:colId xmlns:a16="http://schemas.microsoft.com/office/drawing/2014/main" val="2093043453"/>
                    </a:ext>
                  </a:extLst>
                </a:gridCol>
                <a:gridCol w="2057577">
                  <a:extLst>
                    <a:ext uri="{9D8B030D-6E8A-4147-A177-3AD203B41FA5}">
                      <a16:colId xmlns:a16="http://schemas.microsoft.com/office/drawing/2014/main" val="674242314"/>
                    </a:ext>
                  </a:extLst>
                </a:gridCol>
              </a:tblGrid>
              <a:tr h="444167">
                <a:tc gridSpan="5">
                  <a:txBody>
                    <a:bodyPr/>
                    <a:lstStyle/>
                    <a:p>
                      <a:pPr marL="0" marR="0">
                        <a:lnSpc>
                          <a:spcPct val="107000"/>
                        </a:lnSpc>
                        <a:spcBef>
                          <a:spcPts val="0"/>
                        </a:spcBef>
                        <a:spcAft>
                          <a:spcPts val="0"/>
                        </a:spcAft>
                      </a:pPr>
                      <a:r>
                        <a:rPr lang="en-US" sz="900">
                          <a:solidFill>
                            <a:schemeClr val="bg1"/>
                          </a:solidFill>
                          <a:effectLst/>
                        </a:rPr>
                        <a:t>Standard 2:  Student Learning, Growth, and Development. The teacher candidate understands how students learn, develop, and differ in their approaches to learning. The teacher candidate provides learning opportunities that are adapted to diverse learners and support the intellectual, social, and personal development of all students.</a:t>
                      </a:r>
                      <a:endParaRPr lang="en-US" sz="1000">
                        <a:solidFill>
                          <a:schemeClr val="bg1"/>
                        </a:solidFill>
                        <a:effectLst/>
                      </a:endParaRPr>
                    </a:p>
                    <a:p>
                      <a:pPr marL="0" marR="0">
                        <a:lnSpc>
                          <a:spcPct val="107000"/>
                        </a:lnSpc>
                        <a:spcBef>
                          <a:spcPts val="0"/>
                        </a:spcBef>
                        <a:spcAft>
                          <a:spcPts val="0"/>
                        </a:spcAft>
                      </a:pPr>
                      <a:r>
                        <a:rPr lang="en-US" sz="105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0290" marR="4029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2455292"/>
                  </a:ext>
                </a:extLst>
              </a:tr>
              <a:tr h="1243598">
                <a:tc>
                  <a:txBody>
                    <a:bodyPr/>
                    <a:lstStyle/>
                    <a:p>
                      <a:pPr marL="0" marR="0">
                        <a:lnSpc>
                          <a:spcPct val="107000"/>
                        </a:lnSpc>
                        <a:spcBef>
                          <a:spcPts val="0"/>
                        </a:spcBef>
                        <a:spcAft>
                          <a:spcPts val="0"/>
                        </a:spcAft>
                      </a:pPr>
                      <a:r>
                        <a:rPr lang="en-US" sz="900">
                          <a:solidFill>
                            <a:schemeClr val="bg1"/>
                          </a:solidFill>
                          <a:effectLst/>
                        </a:rPr>
                        <a:t>0-The teacher candidate does not possess the necessary knowledge, therefore, the standard is not evident or is incorrect in performance.</a:t>
                      </a:r>
                      <a:endParaRPr lang="en-US" sz="1000">
                        <a:solidFill>
                          <a:schemeClr val="bg1"/>
                        </a:solidFill>
                        <a:effectLst/>
                        <a:latin typeface="Calibri" panose="020F0502020204030204" pitchFamily="34" charset="0"/>
                        <a:ea typeface="Calibri" panose="020F0502020204030204" pitchFamily="34" charset="0"/>
                      </a:endParaRPr>
                    </a:p>
                  </a:txBody>
                  <a:tcPr marL="40290" marR="40290" marT="0" marB="0"/>
                </a:tc>
                <a:tc>
                  <a:txBody>
                    <a:bodyPr/>
                    <a:lstStyle/>
                    <a:p>
                      <a:pPr marL="0" marR="0">
                        <a:lnSpc>
                          <a:spcPct val="107000"/>
                        </a:lnSpc>
                        <a:spcBef>
                          <a:spcPts val="0"/>
                        </a:spcBef>
                        <a:spcAft>
                          <a:spcPts val="0"/>
                        </a:spcAft>
                      </a:pPr>
                      <a:r>
                        <a:rPr lang="en-US" sz="900">
                          <a:solidFill>
                            <a:schemeClr val="bg1"/>
                          </a:solidFill>
                          <a:effectLst/>
                        </a:rPr>
                        <a:t>1-Emerging Candidate: The teacher candidate is able to articulate the necessary knowledge, but does not demonstrate in performance. </a:t>
                      </a:r>
                      <a:endParaRPr lang="en-US" sz="1000">
                        <a:solidFill>
                          <a:schemeClr val="bg1"/>
                        </a:solidFill>
                        <a:effectLst/>
                        <a:latin typeface="Calibri" panose="020F0502020204030204" pitchFamily="34" charset="0"/>
                        <a:ea typeface="Calibri" panose="020F0502020204030204" pitchFamily="34" charset="0"/>
                      </a:endParaRPr>
                    </a:p>
                  </a:txBody>
                  <a:tcPr marL="40290" marR="40290" marT="0" marB="0"/>
                </a:tc>
                <a:tc>
                  <a:txBody>
                    <a:bodyPr/>
                    <a:lstStyle/>
                    <a:p>
                      <a:pPr marL="0" marR="0">
                        <a:lnSpc>
                          <a:spcPct val="107000"/>
                        </a:lnSpc>
                        <a:spcBef>
                          <a:spcPts val="0"/>
                        </a:spcBef>
                        <a:spcAft>
                          <a:spcPts val="0"/>
                        </a:spcAft>
                      </a:pPr>
                      <a:r>
                        <a:rPr lang="en-US" sz="900">
                          <a:solidFill>
                            <a:schemeClr val="bg1"/>
                          </a:solidFill>
                          <a:effectLst/>
                        </a:rPr>
                        <a:t>2-Developing Candidate: The teacher candidate is able to articulate the necessary knowledge and demonstrates in performance with some success.</a:t>
                      </a:r>
                      <a:endParaRPr lang="en-US" sz="1000">
                        <a:solidFill>
                          <a:schemeClr val="bg1"/>
                        </a:solidFill>
                        <a:effectLst/>
                        <a:latin typeface="Calibri" panose="020F0502020204030204" pitchFamily="34" charset="0"/>
                        <a:ea typeface="Calibri" panose="020F0502020204030204" pitchFamily="34" charset="0"/>
                      </a:endParaRPr>
                    </a:p>
                  </a:txBody>
                  <a:tcPr marL="40290" marR="40290" marT="0" marB="0"/>
                </a:tc>
                <a:tc>
                  <a:txBody>
                    <a:bodyPr/>
                    <a:lstStyle/>
                    <a:p>
                      <a:pPr marL="0" marR="0">
                        <a:lnSpc>
                          <a:spcPct val="107000"/>
                        </a:lnSpc>
                        <a:spcBef>
                          <a:spcPts val="0"/>
                        </a:spcBef>
                        <a:spcAft>
                          <a:spcPts val="0"/>
                        </a:spcAft>
                      </a:pPr>
                      <a:r>
                        <a:rPr lang="en-US" sz="900" dirty="0">
                          <a:solidFill>
                            <a:schemeClr val="bg1"/>
                          </a:solidFill>
                          <a:effectLst/>
                        </a:rPr>
                        <a:t>3-Skilled Candidate: The teacher candidate is able to articulate the necessary knowledge and effectively demonstrates in performance.</a:t>
                      </a:r>
                      <a:endParaRPr lang="en-US" sz="1000" dirty="0">
                        <a:solidFill>
                          <a:schemeClr val="bg1"/>
                        </a:solidFill>
                        <a:effectLst/>
                      </a:endParaRPr>
                    </a:p>
                    <a:p>
                      <a:pPr marL="0" marR="0">
                        <a:lnSpc>
                          <a:spcPct val="107000"/>
                        </a:lnSpc>
                        <a:spcBef>
                          <a:spcPts val="0"/>
                        </a:spcBef>
                        <a:spcAft>
                          <a:spcPts val="0"/>
                        </a:spcAft>
                      </a:pPr>
                      <a:r>
                        <a:rPr lang="en-US" sz="1050" dirty="0">
                          <a:solidFill>
                            <a:schemeClr val="bg1"/>
                          </a:solidFill>
                          <a:effectLst/>
                        </a:rPr>
                        <a:t>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Expected level of performance by the end of the student teaching semester.</a:t>
                      </a:r>
                      <a:endParaRPr lang="en-US" sz="1000" dirty="0">
                        <a:solidFill>
                          <a:schemeClr val="bg1"/>
                        </a:solidFill>
                        <a:effectLst/>
                        <a:latin typeface="Calibri" panose="020F0502020204030204" pitchFamily="34" charset="0"/>
                        <a:ea typeface="Calibri" panose="020F0502020204030204" pitchFamily="34" charset="0"/>
                      </a:endParaRPr>
                    </a:p>
                  </a:txBody>
                  <a:tcPr marL="40290" marR="40290" marT="0" marB="0"/>
                </a:tc>
                <a:tc>
                  <a:txBody>
                    <a:bodyPr/>
                    <a:lstStyle/>
                    <a:p>
                      <a:pPr marL="0" marR="0">
                        <a:lnSpc>
                          <a:spcPct val="107000"/>
                        </a:lnSpc>
                        <a:spcBef>
                          <a:spcPts val="0"/>
                        </a:spcBef>
                        <a:spcAft>
                          <a:spcPts val="0"/>
                        </a:spcAft>
                      </a:pPr>
                      <a:r>
                        <a:rPr lang="en-US" sz="900">
                          <a:solidFill>
                            <a:schemeClr val="bg1"/>
                          </a:solidFill>
                          <a:effectLst/>
                        </a:rPr>
                        <a:t>4-Exceeding Candidate: </a:t>
                      </a:r>
                      <a:endParaRPr lang="en-US" sz="1000">
                        <a:solidFill>
                          <a:schemeClr val="bg1"/>
                        </a:solidFill>
                        <a:effectLst/>
                      </a:endParaRPr>
                    </a:p>
                    <a:p>
                      <a:pPr marL="0" marR="0">
                        <a:lnSpc>
                          <a:spcPct val="107000"/>
                        </a:lnSpc>
                        <a:spcBef>
                          <a:spcPts val="0"/>
                        </a:spcBef>
                        <a:spcAft>
                          <a:spcPts val="0"/>
                        </a:spcAft>
                      </a:pPr>
                      <a:r>
                        <a:rPr lang="en-US" sz="1050">
                          <a:solidFill>
                            <a:schemeClr val="bg1"/>
                          </a:solidFill>
                          <a:effectLst/>
                        </a:rPr>
                        <a:t> </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The teacher candidate adapts and develops the lesson according to the teaching environment/ student response (all descriptors in the skilled candidate (3) column must be met as well as at least one descriptor below):</a:t>
                      </a:r>
                      <a:endParaRPr lang="en-US" sz="1000">
                        <a:solidFill>
                          <a:schemeClr val="bg1"/>
                        </a:solidFill>
                        <a:effectLst/>
                        <a:latin typeface="Calibri" panose="020F0502020204030204" pitchFamily="34" charset="0"/>
                        <a:ea typeface="Calibri" panose="020F0502020204030204" pitchFamily="34" charset="0"/>
                      </a:endParaRPr>
                    </a:p>
                  </a:txBody>
                  <a:tcPr marL="40290" marR="40290" marT="0" marB="0"/>
                </a:tc>
                <a:extLst>
                  <a:ext uri="{0D108BD9-81ED-4DB2-BD59-A6C34878D82A}">
                    <a16:rowId xmlns:a16="http://schemas.microsoft.com/office/drawing/2014/main" val="3802780804"/>
                  </a:ext>
                </a:extLst>
              </a:tr>
              <a:tr h="1332384">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no evidence of differentiating content, process, product, or environment or shows no awareness of student differences.</a:t>
                      </a:r>
                      <a:endParaRPr lang="en-US" sz="1000" dirty="0">
                        <a:solidFill>
                          <a:schemeClr val="bg1"/>
                        </a:solidFill>
                        <a:effectLst/>
                        <a:latin typeface="Noto Sans Symbols"/>
                        <a:ea typeface="Noto Sans Symbols"/>
                        <a:cs typeface="Noto Sans Symbols"/>
                      </a:endParaRPr>
                    </a:p>
                  </a:txBody>
                  <a:tcPr marL="40290" marR="40290" marT="0" marB="0">
                    <a:solidFill>
                      <a:schemeClr val="tx2">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Describes strategies to differentiate and adjust instruction based on student differences.</a:t>
                      </a:r>
                      <a:r>
                        <a:rPr lang="en-US" sz="900" dirty="0">
                          <a:solidFill>
                            <a:schemeClr val="bg1"/>
                          </a:solidFill>
                          <a:effectLst/>
                          <a:highlight>
                            <a:srgbClr val="FFFFFF"/>
                          </a:highlight>
                        </a:rPr>
                        <a:t> </a:t>
                      </a:r>
                      <a:endParaRPr lang="en-US" sz="1000" dirty="0">
                        <a:solidFill>
                          <a:schemeClr val="bg1"/>
                        </a:solidFill>
                        <a:effectLst/>
                        <a:latin typeface="Noto Sans Symbols"/>
                        <a:ea typeface="Noto Sans Symbols"/>
                        <a:cs typeface="Noto Sans Symbols"/>
                      </a:endParaRPr>
                    </a:p>
                  </a:txBody>
                  <a:tcPr marL="40290" marR="4029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Varies activities and strategies within a lesson but does not intentionally consider individual student differences represented in the classroom.</a:t>
                      </a:r>
                      <a:endParaRPr lang="en-US" sz="1000" dirty="0">
                        <a:solidFill>
                          <a:schemeClr val="bg1"/>
                        </a:solidFill>
                        <a:effectLst/>
                        <a:latin typeface="Noto Sans Symbols"/>
                        <a:ea typeface="Noto Sans Symbols"/>
                        <a:cs typeface="Noto Sans Symbols"/>
                      </a:endParaRPr>
                    </a:p>
                  </a:txBody>
                  <a:tcPr marL="40290" marR="4029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1000" dirty="0">
                          <a:solidFill>
                            <a:schemeClr val="bg1"/>
                          </a:solidFill>
                          <a:effectLst/>
                        </a:rPr>
                        <a:t> </a:t>
                      </a:r>
                      <a:r>
                        <a:rPr lang="en-US" sz="900" dirty="0">
                          <a:solidFill>
                            <a:schemeClr val="bg1"/>
                          </a:solidFill>
                          <a:effectLst/>
                          <a:highlight>
                            <a:srgbClr val="FFFF00"/>
                          </a:highlight>
                        </a:rPr>
                        <a:t>Implements lessons that intentionally vary one or more of the following in order to address student differences: content, process, product, or environment</a:t>
                      </a:r>
                      <a:r>
                        <a:rPr lang="en-US" sz="900" dirty="0">
                          <a:solidFill>
                            <a:schemeClr val="bg1"/>
                          </a:solidFill>
                          <a:effectLst/>
                        </a:rPr>
                        <a:t>.</a:t>
                      </a:r>
                      <a:endParaRPr lang="en-US" sz="1000" dirty="0">
                        <a:solidFill>
                          <a:schemeClr val="bg1"/>
                        </a:solidFill>
                        <a:effectLst/>
                        <a:latin typeface="Noto Sans Symbols"/>
                        <a:ea typeface="Noto Sans Symbols"/>
                        <a:cs typeface="Noto Sans Symbols"/>
                      </a:endParaRPr>
                    </a:p>
                  </a:txBody>
                  <a:tcPr marL="40290" marR="40290" marT="0" marB="0">
                    <a:solidFill>
                      <a:schemeClr val="tx2">
                        <a:lumMod val="20000"/>
                        <a:lumOff val="80000"/>
                      </a:schemeClr>
                    </a:solidFill>
                  </a:tcPr>
                </a:tc>
                <a:tc rowSpan="3">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u="none" strike="noStrike" dirty="0">
                          <a:solidFill>
                            <a:schemeClr val="bg1"/>
                          </a:solidFill>
                          <a:effectLst/>
                        </a:rPr>
                        <a:t>Adjusts strategies in the moment based on individual student needs.</a:t>
                      </a:r>
                      <a:endParaRPr lang="en-US" sz="1000" u="none" strike="noStrike" dirty="0">
                        <a:solidFill>
                          <a:schemeClr val="bg1"/>
                        </a:solidFill>
                        <a:effectLst/>
                      </a:endParaRPr>
                    </a:p>
                    <a:p>
                      <a:pPr marL="228600" marR="0" indent="-228600">
                        <a:lnSpc>
                          <a:spcPct val="107000"/>
                        </a:lnSpc>
                        <a:spcBef>
                          <a:spcPts val="0"/>
                        </a:spcBef>
                        <a:spcAft>
                          <a:spcPts val="0"/>
                        </a:spcAft>
                      </a:pPr>
                      <a:r>
                        <a:rPr lang="en-US" sz="1000" dirty="0">
                          <a:solidFill>
                            <a:schemeClr val="bg1"/>
                          </a:solidFill>
                          <a:effectLst/>
                        </a:rPr>
                        <a:t> </a:t>
                      </a:r>
                    </a:p>
                    <a:p>
                      <a:pPr marL="342900" marR="0" lvl="0" indent="-342900">
                        <a:lnSpc>
                          <a:spcPct val="107000"/>
                        </a:lnSpc>
                        <a:spcBef>
                          <a:spcPts val="0"/>
                        </a:spcBef>
                        <a:spcAft>
                          <a:spcPts val="0"/>
                        </a:spcAft>
                        <a:buSzPts val="1000"/>
                        <a:buFont typeface="Arial" panose="020B0604020202020204" pitchFamily="34" charset="0"/>
                        <a:buChar char="●"/>
                      </a:pPr>
                      <a:r>
                        <a:rPr lang="en-US" sz="900" u="none" strike="noStrike" dirty="0">
                          <a:solidFill>
                            <a:schemeClr val="bg1"/>
                          </a:solidFill>
                          <a:effectLst/>
                        </a:rPr>
                        <a:t>Uses individual student data or assessments to inform the selection and modification of strategies.</a:t>
                      </a:r>
                      <a:endParaRPr lang="en-US" sz="1000" u="none" strike="noStrike" dirty="0">
                        <a:solidFill>
                          <a:schemeClr val="bg1"/>
                        </a:solidFill>
                        <a:effectLst/>
                      </a:endParaRPr>
                    </a:p>
                    <a:p>
                      <a:pPr marL="228600" marR="0" indent="-228600">
                        <a:lnSpc>
                          <a:spcPct val="107000"/>
                        </a:lnSpc>
                        <a:spcBef>
                          <a:spcPts val="0"/>
                        </a:spcBef>
                        <a:spcAft>
                          <a:spcPts val="0"/>
                        </a:spcAft>
                      </a:pPr>
                      <a:r>
                        <a:rPr lang="en-US" sz="1000" dirty="0">
                          <a:solidFill>
                            <a:schemeClr val="bg1"/>
                          </a:solidFill>
                          <a:effectLst/>
                        </a:rPr>
                        <a:t> </a:t>
                      </a:r>
                    </a:p>
                    <a:p>
                      <a:pPr marL="342900" marR="0" lvl="0" indent="-342900">
                        <a:lnSpc>
                          <a:spcPct val="107000"/>
                        </a:lnSpc>
                        <a:spcBef>
                          <a:spcPts val="0"/>
                        </a:spcBef>
                        <a:spcAft>
                          <a:spcPts val="0"/>
                        </a:spcAft>
                        <a:buSzPts val="1000"/>
                        <a:buFont typeface="Arial" panose="020B0604020202020204" pitchFamily="34" charset="0"/>
                        <a:buChar char="●"/>
                      </a:pPr>
                      <a:r>
                        <a:rPr lang="en-US" sz="900" u="none" strike="noStrike" dirty="0">
                          <a:solidFill>
                            <a:schemeClr val="bg1"/>
                          </a:solidFill>
                          <a:effectLst/>
                        </a:rPr>
                        <a:t>Goes beyond food, holidays, and customs to acknowledge and explore deeper cultural expectations (sociolinguistics) and communication strategies (pragmatics) in classroom instruction and interactions.</a:t>
                      </a:r>
                      <a:endParaRPr lang="en-US" sz="1000" u="none" strike="noStrike" dirty="0">
                        <a:solidFill>
                          <a:schemeClr val="bg1"/>
                        </a:solidFill>
                        <a:effectLst/>
                        <a:latin typeface="Calibri" panose="020F0502020204030204" pitchFamily="34" charset="0"/>
                        <a:ea typeface="Calibri" panose="020F0502020204030204" pitchFamily="34" charset="0"/>
                      </a:endParaRPr>
                    </a:p>
                  </a:txBody>
                  <a:tcPr marL="40290" marR="40290" marT="0" marB="0"/>
                </a:tc>
                <a:extLst>
                  <a:ext uri="{0D108BD9-81ED-4DB2-BD59-A6C34878D82A}">
                    <a16:rowId xmlns:a16="http://schemas.microsoft.com/office/drawing/2014/main" val="3622580732"/>
                  </a:ext>
                </a:extLst>
              </a:tr>
              <a:tr h="1199146">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no evidence of understanding students’ background knowledge and learning needs. </a:t>
                      </a:r>
                      <a:endParaRPr lang="en-US" sz="1000" dirty="0">
                        <a:solidFill>
                          <a:schemeClr val="bg1"/>
                        </a:solidFill>
                        <a:effectLst/>
                        <a:latin typeface="Noto Sans Symbols"/>
                        <a:ea typeface="Noto Sans Symbols"/>
                        <a:cs typeface="Noto Sans Symbols"/>
                      </a:endParaRPr>
                    </a:p>
                  </a:txBody>
                  <a:tcPr marL="40290" marR="40290" marT="0" marB="0">
                    <a:solidFill>
                      <a:schemeClr val="accent5">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Demonstrates understanding</a:t>
                      </a:r>
                      <a:r>
                        <a:rPr lang="en-US" sz="900" dirty="0">
                          <a:solidFill>
                            <a:schemeClr val="bg1"/>
                          </a:solidFill>
                          <a:effectLst/>
                          <a:highlight>
                            <a:srgbClr val="FFFFFF"/>
                          </a:highlight>
                        </a:rPr>
                        <a:t> that some students may require differentiation based on </a:t>
                      </a:r>
                      <a:r>
                        <a:rPr lang="en-US" sz="900" dirty="0">
                          <a:solidFill>
                            <a:schemeClr val="bg1"/>
                          </a:solidFill>
                          <a:effectLst/>
                        </a:rPr>
                        <a:t>cognitive, social, emotional, and physical needs.</a:t>
                      </a:r>
                      <a:endParaRPr lang="en-US" sz="1000" dirty="0">
                        <a:solidFill>
                          <a:schemeClr val="bg1"/>
                        </a:solidFill>
                        <a:effectLst/>
                        <a:latin typeface="Noto Sans Symbols"/>
                        <a:ea typeface="Noto Sans Symbols"/>
                        <a:cs typeface="Noto Sans Symbols"/>
                      </a:endParaRPr>
                    </a:p>
                  </a:txBody>
                  <a:tcPr marL="40290" marR="40290" marT="0" marB="0"/>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1000" dirty="0">
                          <a:solidFill>
                            <a:schemeClr val="bg1"/>
                          </a:solidFill>
                          <a:effectLst/>
                        </a:rPr>
                        <a:t> </a:t>
                      </a:r>
                      <a:r>
                        <a:rPr lang="en-US" sz="900" dirty="0">
                          <a:solidFill>
                            <a:schemeClr val="bg1"/>
                          </a:solidFill>
                          <a:effectLst/>
                        </a:rPr>
                        <a:t>Uses evidence-based strategies for differentiation, though choices in strategies are not matched to some students’ needs and interests.</a:t>
                      </a:r>
                      <a:endParaRPr lang="en-US" sz="1000" dirty="0">
                        <a:solidFill>
                          <a:schemeClr val="bg1"/>
                        </a:solidFill>
                        <a:effectLst/>
                        <a:latin typeface="Noto Sans Symbols"/>
                        <a:ea typeface="Noto Sans Symbols"/>
                        <a:cs typeface="Noto Sans Symbols"/>
                      </a:endParaRPr>
                    </a:p>
                  </a:txBody>
                  <a:tcPr marL="40290" marR="40290" marT="0" marB="0">
                    <a:solidFill>
                      <a:schemeClr val="accent5">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Applies knowledge of individual students’ needs and interests by selecting a variety of evidence-based strategies, including any necessary accommodations or modifications.</a:t>
                      </a:r>
                      <a:endParaRPr lang="en-US" sz="1000" dirty="0">
                        <a:solidFill>
                          <a:schemeClr val="bg1"/>
                        </a:solidFill>
                        <a:effectLst/>
                        <a:highlight>
                          <a:srgbClr val="FFFF00"/>
                        </a:highlight>
                        <a:latin typeface="Noto Sans Symbols"/>
                        <a:ea typeface="Noto Sans Symbols"/>
                        <a:cs typeface="Noto Sans Symbols"/>
                      </a:endParaRPr>
                    </a:p>
                  </a:txBody>
                  <a:tcPr marL="40290" marR="40290"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2241186391"/>
                  </a:ext>
                </a:extLst>
              </a:tr>
              <a:tr h="962304">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no evidence of understanding students’ </a:t>
                      </a:r>
                      <a:r>
                        <a:rPr lang="en-US" sz="900" dirty="0" err="1">
                          <a:solidFill>
                            <a:schemeClr val="bg1"/>
                          </a:solidFill>
                          <a:effectLst/>
                        </a:rPr>
                        <a:t>languag</a:t>
                      </a:r>
                      <a:r>
                        <a:rPr lang="en-US" sz="1000" dirty="0">
                          <a:solidFill>
                            <a:schemeClr val="bg1"/>
                          </a:solidFill>
                          <a:effectLst/>
                        </a:rPr>
                        <a:t> </a:t>
                      </a:r>
                      <a:r>
                        <a:rPr lang="en-US" sz="900" dirty="0" err="1">
                          <a:solidFill>
                            <a:schemeClr val="bg1"/>
                          </a:solidFill>
                          <a:effectLst/>
                        </a:rPr>
                        <a:t>es</a:t>
                      </a:r>
                      <a:r>
                        <a:rPr lang="en-US" sz="900" dirty="0">
                          <a:solidFill>
                            <a:schemeClr val="bg1"/>
                          </a:solidFill>
                          <a:effectLst/>
                        </a:rPr>
                        <a:t>, family, culture, and community needs. </a:t>
                      </a:r>
                      <a:endParaRPr lang="en-US" sz="1000" dirty="0">
                        <a:solidFill>
                          <a:schemeClr val="bg1"/>
                        </a:solidFill>
                        <a:effectLst/>
                        <a:latin typeface="Noto Sans Symbols"/>
                        <a:ea typeface="Noto Sans Symbols"/>
                        <a:cs typeface="Noto Sans Symbols"/>
                      </a:endParaRPr>
                    </a:p>
                  </a:txBody>
                  <a:tcPr marL="40290" marR="40290" marT="0" marB="0">
                    <a:solidFill>
                      <a:schemeClr val="tx2">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Demonstrates understanding of students’ languages, family, culture, and community in planning.</a:t>
                      </a:r>
                      <a:endParaRPr lang="en-US" sz="1000">
                        <a:solidFill>
                          <a:schemeClr val="bg1"/>
                        </a:solidFill>
                        <a:effectLst/>
                        <a:latin typeface="Noto Sans Symbols"/>
                        <a:ea typeface="Noto Sans Symbols"/>
                        <a:cs typeface="Noto Sans Symbols"/>
                      </a:endParaRPr>
                    </a:p>
                  </a:txBody>
                  <a:tcPr marL="40290" marR="4029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Affirms students’ languages, family, culture, and community during learning opportunities.</a:t>
                      </a:r>
                      <a:endParaRPr lang="en-US" sz="1000">
                        <a:solidFill>
                          <a:schemeClr val="bg1"/>
                        </a:solidFill>
                        <a:effectLst/>
                        <a:latin typeface="Noto Sans Symbols"/>
                        <a:ea typeface="Noto Sans Symbols"/>
                        <a:cs typeface="Noto Sans Symbols"/>
                      </a:endParaRPr>
                    </a:p>
                  </a:txBody>
                  <a:tcPr marL="40290" marR="4029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Integrates understanding of students’ languages, family, culture, and community when selecting, creating, and facilitating learning opportunities.</a:t>
                      </a:r>
                      <a:endParaRPr lang="en-US" sz="1000" dirty="0">
                        <a:solidFill>
                          <a:schemeClr val="bg1"/>
                        </a:solidFill>
                        <a:effectLst/>
                        <a:highlight>
                          <a:srgbClr val="FFFF00"/>
                        </a:highlight>
                        <a:latin typeface="Noto Sans Symbols"/>
                        <a:ea typeface="Noto Sans Symbols"/>
                        <a:cs typeface="Noto Sans Symbols"/>
                      </a:endParaRPr>
                    </a:p>
                  </a:txBody>
                  <a:tcPr marL="40290" marR="40290" marT="0" marB="0">
                    <a:solidFill>
                      <a:schemeClr val="tx2">
                        <a:lumMod val="20000"/>
                        <a:lumOff val="80000"/>
                      </a:schemeClr>
                    </a:solidFill>
                  </a:tcPr>
                </a:tc>
                <a:tc vMerge="1">
                  <a:txBody>
                    <a:bodyPr/>
                    <a:lstStyle/>
                    <a:p>
                      <a:endParaRPr lang="en-US"/>
                    </a:p>
                  </a:txBody>
                  <a:tcPr/>
                </a:tc>
                <a:extLst>
                  <a:ext uri="{0D108BD9-81ED-4DB2-BD59-A6C34878D82A}">
                    <a16:rowId xmlns:a16="http://schemas.microsoft.com/office/drawing/2014/main" val="3073177038"/>
                  </a:ext>
                </a:extLst>
              </a:tr>
            </a:tbl>
          </a:graphicData>
        </a:graphic>
      </p:graphicFrame>
      <p:sp>
        <p:nvSpPr>
          <p:cNvPr id="4" name="Rectangle 2"/>
          <p:cNvSpPr>
            <a:spLocks noChangeArrowheads="1"/>
          </p:cNvSpPr>
          <p:nvPr/>
        </p:nvSpPr>
        <p:spPr bwMode="auto">
          <a:xfrm>
            <a:off x="2422525" y="3175000"/>
            <a:ext cx="3017838" cy="31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1"/>
          <p:cNvSpPr txBox="1">
            <a:spLocks/>
          </p:cNvSpPr>
          <p:nvPr/>
        </p:nvSpPr>
        <p:spPr bwMode="auto">
          <a:xfrm>
            <a:off x="13716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Standard 2: Score of 3</a:t>
            </a:r>
          </a:p>
        </p:txBody>
      </p:sp>
    </p:spTree>
    <p:extLst>
      <p:ext uri="{BB962C8B-B14F-4D97-AF65-F5344CB8AC3E}">
        <p14:creationId xmlns:p14="http://schemas.microsoft.com/office/powerpoint/2010/main" val="1035857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Evidence to Support Score</a:t>
            </a:r>
          </a:p>
        </p:txBody>
      </p:sp>
      <p:sp>
        <p:nvSpPr>
          <p:cNvPr id="102403" name="Content Placeholder 2"/>
          <p:cNvSpPr>
            <a:spLocks noGrp="1"/>
          </p:cNvSpPr>
          <p:nvPr>
            <p:ph idx="4294967295"/>
          </p:nvPr>
        </p:nvSpPr>
        <p:spPr>
          <a:xfrm>
            <a:off x="1295400" y="1981200"/>
            <a:ext cx="7467600" cy="4525962"/>
          </a:xfrm>
        </p:spPr>
        <p:txBody>
          <a:bodyPr/>
          <a:lstStyle/>
          <a:p>
            <a:pPr defTabSz="457200"/>
            <a:r>
              <a:rPr lang="en-US" sz="3200" dirty="0">
                <a:solidFill>
                  <a:schemeClr val="tx2">
                    <a:lumMod val="60000"/>
                    <a:lumOff val="40000"/>
                  </a:schemeClr>
                </a:solidFill>
                <a:latin typeface="Times New Roman" pitchFamily="-128" charset="0"/>
              </a:rPr>
              <a:t>Applies knowledge of individual student needs by checking in with students and supporting their understanding</a:t>
            </a:r>
          </a:p>
          <a:p>
            <a:pPr defTabSz="457200"/>
            <a:r>
              <a:rPr lang="en-US" sz="3200" dirty="0">
                <a:latin typeface="Times New Roman" pitchFamily="-128" charset="0"/>
              </a:rPr>
              <a:t>Lesson content is varied and integrates ELA &amp; SS</a:t>
            </a:r>
          </a:p>
          <a:p>
            <a:pPr defTabSz="457200"/>
            <a:r>
              <a:rPr lang="en-US" sz="3200" dirty="0">
                <a:solidFill>
                  <a:schemeClr val="tx2">
                    <a:lumMod val="60000"/>
                    <a:lumOff val="40000"/>
                  </a:schemeClr>
                </a:solidFill>
                <a:latin typeface="Times New Roman" panose="02020603050405020304" pitchFamily="18" charset="0"/>
                <a:cs typeface="Times New Roman" panose="02020603050405020304" pitchFamily="18" charset="0"/>
              </a:rPr>
              <a:t>Choice of topic for video clip and article reflected an issue relevant to students’ family and cultural backgrounds.</a:t>
            </a:r>
          </a:p>
          <a:p>
            <a:pPr defTabSz="457200"/>
            <a:endParaRPr lang="en-US" sz="3200" dirty="0">
              <a:solidFill>
                <a:schemeClr val="tx2">
                  <a:lumMod val="60000"/>
                  <a:lumOff val="40000"/>
                </a:schemeClr>
              </a:solidFill>
              <a:latin typeface="Times New Roman" pitchFamily="-128" charset="0"/>
            </a:endParaRPr>
          </a:p>
        </p:txBody>
      </p:sp>
    </p:spTree>
    <p:extLst>
      <p:ext uri="{BB962C8B-B14F-4D97-AF65-F5344CB8AC3E}">
        <p14:creationId xmlns:p14="http://schemas.microsoft.com/office/powerpoint/2010/main" val="38405651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96377006"/>
              </p:ext>
            </p:extLst>
          </p:nvPr>
        </p:nvGraphicFramePr>
        <p:xfrm>
          <a:off x="0" y="1828801"/>
          <a:ext cx="9144001" cy="5478653"/>
        </p:xfrm>
        <a:graphic>
          <a:graphicData uri="http://schemas.openxmlformats.org/drawingml/2006/table">
            <a:tbl>
              <a:tblPr bandRow="1">
                <a:tableStyleId>{5C22544A-7EE6-4342-B048-85BDC9FD1C3A}</a:tableStyleId>
              </a:tblPr>
              <a:tblGrid>
                <a:gridCol w="1675446">
                  <a:extLst>
                    <a:ext uri="{9D8B030D-6E8A-4147-A177-3AD203B41FA5}">
                      <a16:colId xmlns:a16="http://schemas.microsoft.com/office/drawing/2014/main" val="948936654"/>
                    </a:ext>
                  </a:extLst>
                </a:gridCol>
                <a:gridCol w="1768646">
                  <a:extLst>
                    <a:ext uri="{9D8B030D-6E8A-4147-A177-3AD203B41FA5}">
                      <a16:colId xmlns:a16="http://schemas.microsoft.com/office/drawing/2014/main" val="1420868628"/>
                    </a:ext>
                  </a:extLst>
                </a:gridCol>
                <a:gridCol w="1705102">
                  <a:extLst>
                    <a:ext uri="{9D8B030D-6E8A-4147-A177-3AD203B41FA5}">
                      <a16:colId xmlns:a16="http://schemas.microsoft.com/office/drawing/2014/main" val="1922233585"/>
                    </a:ext>
                  </a:extLst>
                </a:gridCol>
                <a:gridCol w="1723459">
                  <a:extLst>
                    <a:ext uri="{9D8B030D-6E8A-4147-A177-3AD203B41FA5}">
                      <a16:colId xmlns:a16="http://schemas.microsoft.com/office/drawing/2014/main" val="59481152"/>
                    </a:ext>
                  </a:extLst>
                </a:gridCol>
                <a:gridCol w="2271348">
                  <a:extLst>
                    <a:ext uri="{9D8B030D-6E8A-4147-A177-3AD203B41FA5}">
                      <a16:colId xmlns:a16="http://schemas.microsoft.com/office/drawing/2014/main" val="3536199957"/>
                    </a:ext>
                  </a:extLst>
                </a:gridCol>
              </a:tblGrid>
              <a:tr h="389886">
                <a:tc gridSpan="5">
                  <a:txBody>
                    <a:bodyPr/>
                    <a:lstStyle/>
                    <a:p>
                      <a:pPr marL="0" marR="0">
                        <a:lnSpc>
                          <a:spcPct val="107000"/>
                        </a:lnSpc>
                        <a:spcBef>
                          <a:spcPts val="0"/>
                        </a:spcBef>
                        <a:spcAft>
                          <a:spcPts val="0"/>
                        </a:spcAft>
                      </a:pPr>
                      <a:r>
                        <a:rPr lang="en-US" sz="900">
                          <a:solidFill>
                            <a:schemeClr val="bg1"/>
                          </a:solidFill>
                          <a:effectLst/>
                        </a:rPr>
                        <a:t>Standard 4:  Critical Thinking. The teacher candidate uses a variety of instructional strategies and resources to encourage students’ critical thinking, problem solving, and performance skills.</a:t>
                      </a:r>
                      <a:endParaRPr lang="en-US" sz="10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56233074"/>
                  </a:ext>
                </a:extLst>
              </a:tr>
              <a:tr h="1364551">
                <a:tc>
                  <a:txBody>
                    <a:bodyPr/>
                    <a:lstStyle/>
                    <a:p>
                      <a:pPr marL="0" marR="0">
                        <a:lnSpc>
                          <a:spcPct val="107000"/>
                        </a:lnSpc>
                        <a:spcBef>
                          <a:spcPts val="0"/>
                        </a:spcBef>
                        <a:spcAft>
                          <a:spcPts val="0"/>
                        </a:spcAft>
                      </a:pPr>
                      <a:r>
                        <a:rPr lang="en-US" sz="900">
                          <a:solidFill>
                            <a:schemeClr val="bg1"/>
                          </a:solidFill>
                          <a:effectLst/>
                        </a:rPr>
                        <a:t>0-The teacher candidate does not possess the necessary knowledge, therefore, the standard is not evident or is incorrect in performance.</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a:txBody>
                    <a:bodyPr/>
                    <a:lstStyle/>
                    <a:p>
                      <a:pPr marL="0" marR="0">
                        <a:lnSpc>
                          <a:spcPct val="107000"/>
                        </a:lnSpc>
                        <a:spcBef>
                          <a:spcPts val="0"/>
                        </a:spcBef>
                        <a:spcAft>
                          <a:spcPts val="0"/>
                        </a:spcAft>
                      </a:pPr>
                      <a:r>
                        <a:rPr lang="en-US" sz="900">
                          <a:solidFill>
                            <a:schemeClr val="bg1"/>
                          </a:solidFill>
                          <a:effectLst/>
                        </a:rPr>
                        <a:t>1-Emerging Candidate: The teacher candidate is able to articulate the necessary knowledge, but does not demonstrate in performance. </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a:txBody>
                    <a:bodyPr/>
                    <a:lstStyle/>
                    <a:p>
                      <a:pPr marL="0" marR="0">
                        <a:lnSpc>
                          <a:spcPct val="107000"/>
                        </a:lnSpc>
                        <a:spcBef>
                          <a:spcPts val="0"/>
                        </a:spcBef>
                        <a:spcAft>
                          <a:spcPts val="0"/>
                        </a:spcAft>
                      </a:pPr>
                      <a:r>
                        <a:rPr lang="en-US" sz="900">
                          <a:solidFill>
                            <a:schemeClr val="bg1"/>
                          </a:solidFill>
                          <a:effectLst/>
                        </a:rPr>
                        <a:t>2-Developing Candidate: The teacher candidate is able to articulate the necessary knowledge and demonstrates in performance with some success.</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a:txBody>
                    <a:bodyPr/>
                    <a:lstStyle/>
                    <a:p>
                      <a:pPr marL="0" marR="0">
                        <a:lnSpc>
                          <a:spcPct val="107000"/>
                        </a:lnSpc>
                        <a:spcBef>
                          <a:spcPts val="0"/>
                        </a:spcBef>
                        <a:spcAft>
                          <a:spcPts val="0"/>
                        </a:spcAft>
                      </a:pPr>
                      <a:r>
                        <a:rPr lang="en-US" sz="900">
                          <a:solidFill>
                            <a:schemeClr val="bg1"/>
                          </a:solidFill>
                          <a:effectLst/>
                        </a:rPr>
                        <a:t>3-Skilled Candidate: The teacher candidate is able to articulate the necessary knowledge and effectively demonstrates in performance.</a:t>
                      </a:r>
                      <a:endParaRPr lang="en-US" sz="1000">
                        <a:solidFill>
                          <a:schemeClr val="bg1"/>
                        </a:solidFill>
                        <a:effectLst/>
                      </a:endParaRPr>
                    </a:p>
                    <a:p>
                      <a:pPr marL="0" marR="0">
                        <a:lnSpc>
                          <a:spcPct val="107000"/>
                        </a:lnSpc>
                        <a:spcBef>
                          <a:spcPts val="0"/>
                        </a:spcBef>
                        <a:spcAft>
                          <a:spcPts val="0"/>
                        </a:spcAft>
                      </a:pPr>
                      <a:r>
                        <a:rPr lang="en-US" sz="1000">
                          <a:solidFill>
                            <a:schemeClr val="bg1"/>
                          </a:solidFill>
                          <a:effectLst/>
                        </a:rPr>
                        <a:t> </a:t>
                      </a:r>
                    </a:p>
                    <a:p>
                      <a:pPr marL="0" marR="0">
                        <a:lnSpc>
                          <a:spcPct val="107000"/>
                        </a:lnSpc>
                        <a:spcBef>
                          <a:spcPts val="0"/>
                        </a:spcBef>
                        <a:spcAft>
                          <a:spcPts val="0"/>
                        </a:spcAft>
                      </a:pPr>
                      <a:r>
                        <a:rPr lang="en-US" sz="900">
                          <a:solidFill>
                            <a:schemeClr val="bg1"/>
                          </a:solidFill>
                          <a:effectLst/>
                        </a:rPr>
                        <a:t>Expected level of performance by the end of the student teaching semester.</a:t>
                      </a:r>
                      <a:endParaRPr lang="en-US" sz="10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a:txBody>
                    <a:bodyPr/>
                    <a:lstStyle/>
                    <a:p>
                      <a:pPr marL="0" marR="0">
                        <a:lnSpc>
                          <a:spcPct val="107000"/>
                        </a:lnSpc>
                        <a:spcBef>
                          <a:spcPts val="0"/>
                        </a:spcBef>
                        <a:spcAft>
                          <a:spcPts val="0"/>
                        </a:spcAft>
                      </a:pPr>
                      <a:r>
                        <a:rPr lang="en-US" sz="9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10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extLst>
                  <a:ext uri="{0D108BD9-81ED-4DB2-BD59-A6C34878D82A}">
                    <a16:rowId xmlns:a16="http://schemas.microsoft.com/office/drawing/2014/main" val="624658641"/>
                  </a:ext>
                </a:extLst>
              </a:tr>
              <a:tr h="818691">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Demonstrates no awareness of the importance of students sharing ideas and generating possible solutions.</a:t>
                      </a:r>
                      <a:endParaRPr lang="en-US" sz="1000" dirty="0">
                        <a:solidFill>
                          <a:schemeClr val="bg1"/>
                        </a:solidFill>
                        <a:effectLst/>
                        <a:latin typeface="Noto Sans Symbols"/>
                        <a:ea typeface="Noto Sans Symbols"/>
                        <a:cs typeface="Noto Sans Symbols"/>
                      </a:endParaRPr>
                    </a:p>
                  </a:txBody>
                  <a:tcPr marL="36438" marR="36438" marT="0" marB="0">
                    <a:solidFill>
                      <a:schemeClr val="tx2">
                        <a:lumMod val="20000"/>
                        <a:lumOff val="80000"/>
                      </a:schemeClr>
                    </a:solidFill>
                  </a:tcPr>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Plans strategies to facilitate opportunities for students to share ideas and generate possible solutions.</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Uses strategies for   some students to share ideas and generate possible solutions.</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900" dirty="0">
                          <a:solidFill>
                            <a:schemeClr val="bg1"/>
                          </a:solidFill>
                          <a:effectLst/>
                          <a:highlight>
                            <a:srgbClr val="FFFF00"/>
                          </a:highlight>
                        </a:rPr>
                        <a:t>Implements strategies in which most students convey their ideas or solutions through product or process.</a:t>
                      </a:r>
                      <a:r>
                        <a:rPr lang="en-US" sz="1000" dirty="0">
                          <a:solidFill>
                            <a:schemeClr val="bg1"/>
                          </a:solidFill>
                          <a:effectLst/>
                          <a:highlight>
                            <a:srgbClr val="FFFF00"/>
                          </a:highlight>
                        </a:rPr>
                        <a:t> </a:t>
                      </a:r>
                      <a:endParaRPr lang="en-US" sz="1000" dirty="0">
                        <a:solidFill>
                          <a:schemeClr val="bg1"/>
                        </a:solidFill>
                        <a:effectLst/>
                        <a:highlight>
                          <a:srgbClr val="FFFF00"/>
                        </a:highlight>
                        <a:latin typeface="Noto Sans Symbols"/>
                        <a:ea typeface="Noto Sans Symbols"/>
                        <a:cs typeface="Noto Sans Symbols"/>
                      </a:endParaRPr>
                    </a:p>
                  </a:txBody>
                  <a:tcPr marL="36438" marR="36438" marT="0" marB="0">
                    <a:solidFill>
                      <a:schemeClr val="tx2">
                        <a:lumMod val="20000"/>
                        <a:lumOff val="80000"/>
                      </a:schemeClr>
                    </a:solidFill>
                  </a:tcPr>
                </a:tc>
                <a:tc rowSpan="4">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Facilitates student-centered lessons in which students discover for themselves the desired knowledge or skills, rather than relying on teacher-provided information.</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opportunities for students to demonstrate creativity, engage in creative problem-solving, and develop curiosity through hands-on experiences.</a:t>
                      </a:r>
                      <a:endParaRPr lang="en-US" sz="1000" dirty="0">
                        <a:solidFill>
                          <a:schemeClr val="bg1"/>
                        </a:solidFill>
                        <a:effectLst/>
                      </a:endParaRPr>
                    </a:p>
                    <a:p>
                      <a:pPr marL="234950" marR="254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Allows students to express their thoughts, feelings, insights, opinions, and attitudes (not just knowledge) through a variety of media.</a:t>
                      </a:r>
                      <a:endParaRPr lang="en-US" sz="1000" dirty="0">
                        <a:solidFill>
                          <a:schemeClr val="bg1"/>
                        </a:solidFill>
                        <a:effectLst/>
                      </a:endParaRPr>
                    </a:p>
                    <a:p>
                      <a:pPr marL="234950" marR="254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800"/>
                        </a:spcAft>
                        <a:buSzPts val="1000"/>
                        <a:buFont typeface="Arial" panose="020B0604020202020204" pitchFamily="34" charset="0"/>
                        <a:buChar char="●"/>
                      </a:pPr>
                      <a:r>
                        <a:rPr lang="en-US" sz="900" dirty="0">
                          <a:solidFill>
                            <a:schemeClr val="bg1"/>
                          </a:solidFill>
                          <a:effectLst/>
                        </a:rPr>
                        <a:t>Provides opportunities for student thinking to delve into real-world topics, which address differing viewpoints, and allows students to respectfully justify their own opinion and solution to a problem.</a:t>
                      </a:r>
                      <a:endParaRPr lang="en-US" sz="1000" dirty="0">
                        <a:solidFill>
                          <a:schemeClr val="bg1"/>
                        </a:solidFill>
                        <a:effectLst/>
                        <a:latin typeface="Noto Sans Symbols"/>
                        <a:ea typeface="Noto Sans Symbols"/>
                        <a:cs typeface="Noto Sans Symbols"/>
                      </a:endParaRPr>
                    </a:p>
                  </a:txBody>
                  <a:tcPr marL="36438" marR="36438" marT="0" marB="0"/>
                </a:tc>
                <a:extLst>
                  <a:ext uri="{0D108BD9-81ED-4DB2-BD59-A6C34878D82A}">
                    <a16:rowId xmlns:a16="http://schemas.microsoft.com/office/drawing/2014/main" val="1519746870"/>
                  </a:ext>
                </a:extLst>
              </a:tr>
              <a:tr h="935646">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no evidence of knowledge of importance of student analysis and discussion of problems and possible solutions.</a:t>
                      </a:r>
                      <a:endParaRPr lang="en-US" sz="1000" dirty="0">
                        <a:solidFill>
                          <a:schemeClr val="bg1"/>
                        </a:solidFill>
                        <a:effectLst/>
                        <a:latin typeface="Noto Sans Symbols"/>
                        <a:ea typeface="Noto Sans Symbols"/>
                        <a:cs typeface="Noto Sans Symbols"/>
                      </a:endParaRPr>
                    </a:p>
                  </a:txBody>
                  <a:tcPr marL="36438" marR="36438" marT="0" marB="0">
                    <a:solidFill>
                      <a:schemeClr val="accent5">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Plans strategies for analyzing and discussing problems and possible solutions.</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Creates opportunities for some students to analyze and discuss problems and possible solutions.</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900" dirty="0">
                          <a:solidFill>
                            <a:schemeClr val="bg1"/>
                          </a:solidFill>
                          <a:effectLst/>
                          <a:highlight>
                            <a:srgbClr val="FFFF00"/>
                          </a:highlight>
                        </a:rPr>
                        <a:t>Facilitates opportunities in which most students analyze and discuss problems and possible solutions. </a:t>
                      </a:r>
                      <a:endParaRPr lang="en-US" sz="1000" dirty="0">
                        <a:solidFill>
                          <a:schemeClr val="bg1"/>
                        </a:solidFill>
                        <a:effectLst/>
                        <a:highlight>
                          <a:srgbClr val="FFFF00"/>
                        </a:highlight>
                        <a:latin typeface="Noto Sans Symbols"/>
                        <a:ea typeface="Noto Sans Symbols"/>
                        <a:cs typeface="Noto Sans Symbols"/>
                      </a:endParaRPr>
                    </a:p>
                  </a:txBody>
                  <a:tcPr marL="36438" marR="36438"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1836395250"/>
                  </a:ext>
                </a:extLst>
              </a:tr>
              <a:tr h="727747">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no evidence of using questions that promote critical thinking.</a:t>
                      </a:r>
                      <a:endParaRPr lang="en-US" sz="1000" dirty="0">
                        <a:solidFill>
                          <a:schemeClr val="bg1"/>
                        </a:solidFill>
                        <a:effectLst/>
                        <a:latin typeface="Noto Sans Symbols"/>
                        <a:ea typeface="Noto Sans Symbols"/>
                        <a:cs typeface="Noto Sans Symbols"/>
                      </a:endParaRPr>
                    </a:p>
                  </a:txBody>
                  <a:tcPr marL="36438" marR="36438" marT="0" marB="0">
                    <a:solidFill>
                      <a:schemeClr val="tx2">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Plans to use questions that promote critical thinking.</a:t>
                      </a:r>
                      <a:br>
                        <a:rPr lang="en-US" sz="900">
                          <a:solidFill>
                            <a:schemeClr val="bg1"/>
                          </a:solidFill>
                          <a:effectLst/>
                        </a:rPr>
                      </a:br>
                      <a:br>
                        <a:rPr lang="en-US" sz="900">
                          <a:solidFill>
                            <a:schemeClr val="bg1"/>
                          </a:solidFill>
                          <a:effectLst/>
                        </a:rPr>
                      </a:b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1200"/>
                        </a:spcAft>
                        <a:buSzPts val="1000"/>
                        <a:buFont typeface="Arial" panose="020B0604020202020204" pitchFamily="34" charset="0"/>
                        <a:buChar char="●"/>
                      </a:pPr>
                      <a:r>
                        <a:rPr lang="en-US" sz="900" dirty="0">
                          <a:solidFill>
                            <a:schemeClr val="bg1"/>
                          </a:solidFill>
                          <a:effectLst/>
                          <a:highlight>
                            <a:srgbClr val="FFFF00"/>
                          </a:highlight>
                        </a:rPr>
                        <a:t>Uses questioning techniques that promote students’ critical thinking</a:t>
                      </a:r>
                      <a:r>
                        <a:rPr lang="en-US" sz="900" dirty="0">
                          <a:solidFill>
                            <a:schemeClr val="bg1"/>
                          </a:solidFill>
                          <a:effectLst/>
                        </a:rPr>
                        <a:t>.</a:t>
                      </a:r>
                      <a:endParaRPr lang="en-US" sz="1000" dirty="0">
                        <a:solidFill>
                          <a:schemeClr val="bg1"/>
                        </a:solidFill>
                        <a:effectLst/>
                        <a:latin typeface="Noto Sans Symbols"/>
                        <a:ea typeface="Noto Sans Symbols"/>
                        <a:cs typeface="Noto Sans Symbols"/>
                      </a:endParaRPr>
                    </a:p>
                  </a:txBody>
                  <a:tcPr marL="36438" marR="36438" marT="0" marB="0">
                    <a:solidFill>
                      <a:schemeClr val="tx2">
                        <a:lumMod val="20000"/>
                        <a:lumOff val="80000"/>
                      </a:schemeClr>
                    </a:solidFill>
                  </a:tcPr>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Uses questioning techniques that result in most students providing answers reflecting critical thinking.</a:t>
                      </a:r>
                      <a:endParaRPr lang="en-US" sz="1000" dirty="0">
                        <a:solidFill>
                          <a:schemeClr val="bg1"/>
                        </a:solidFill>
                        <a:effectLst/>
                        <a:latin typeface="Noto Sans Symbols"/>
                        <a:ea typeface="Noto Sans Symbols"/>
                        <a:cs typeface="Noto Sans Symbols"/>
                      </a:endParaRPr>
                    </a:p>
                  </a:txBody>
                  <a:tcPr marL="36438" marR="36438" marT="0" marB="0">
                    <a:solidFill>
                      <a:schemeClr val="tx2">
                        <a:lumMod val="20000"/>
                        <a:lumOff val="80000"/>
                      </a:schemeClr>
                    </a:solidFill>
                  </a:tcPr>
                </a:tc>
                <a:tc vMerge="1">
                  <a:txBody>
                    <a:bodyPr/>
                    <a:lstStyle/>
                    <a:p>
                      <a:endParaRPr lang="en-US"/>
                    </a:p>
                  </a:txBody>
                  <a:tcPr/>
                </a:tc>
                <a:extLst>
                  <a:ext uri="{0D108BD9-81ED-4DB2-BD59-A6C34878D82A}">
                    <a16:rowId xmlns:a16="http://schemas.microsoft.com/office/drawing/2014/main" val="2503874848"/>
                  </a:ext>
                </a:extLst>
              </a:tr>
              <a:tr h="792677">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no evidence of higher order thinking.</a:t>
                      </a:r>
                      <a:endParaRPr lang="en-US" sz="1000" dirty="0">
                        <a:solidFill>
                          <a:schemeClr val="bg1"/>
                        </a:solidFill>
                        <a:effectLst/>
                        <a:latin typeface="Noto Sans Symbols"/>
                        <a:ea typeface="Noto Sans Symbols"/>
                        <a:cs typeface="Noto Sans Symbols"/>
                      </a:endParaRPr>
                    </a:p>
                  </a:txBody>
                  <a:tcPr marL="36438" marR="36438" marT="0" marB="0">
                    <a:solidFill>
                      <a:schemeClr val="accent5">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Plans for higher order thinking.</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Uses strategies to incorporate higher order thinking.</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Consistently uses evidence-based strategies to promote higher order thinking. </a:t>
                      </a:r>
                      <a:endParaRPr lang="en-US" sz="1000" dirty="0">
                        <a:solidFill>
                          <a:schemeClr val="bg1"/>
                        </a:solidFill>
                        <a:effectLst/>
                        <a:highlight>
                          <a:srgbClr val="FFFF00"/>
                        </a:highlight>
                        <a:latin typeface="Noto Sans Symbols"/>
                        <a:ea typeface="Noto Sans Symbols"/>
                        <a:cs typeface="Noto Sans Symbols"/>
                      </a:endParaRPr>
                    </a:p>
                  </a:txBody>
                  <a:tcPr marL="36438" marR="36438"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1841292771"/>
                  </a:ext>
                </a:extLst>
              </a:tr>
            </a:tbl>
          </a:graphicData>
        </a:graphic>
      </p:graphicFrame>
      <p:sp>
        <p:nvSpPr>
          <p:cNvPr id="8" name="Title 1"/>
          <p:cNvSpPr txBox="1">
            <a:spLocks/>
          </p:cNvSpPr>
          <p:nvPr/>
        </p:nvSpPr>
        <p:spPr bwMode="auto">
          <a:xfrm>
            <a:off x="13716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Standard 4: Score of 3</a:t>
            </a:r>
          </a:p>
        </p:txBody>
      </p:sp>
    </p:spTree>
    <p:extLst>
      <p:ext uri="{BB962C8B-B14F-4D97-AF65-F5344CB8AC3E}">
        <p14:creationId xmlns:p14="http://schemas.microsoft.com/office/powerpoint/2010/main" val="2703952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Evidence to Support Score</a:t>
            </a:r>
          </a:p>
        </p:txBody>
      </p:sp>
      <p:sp>
        <p:nvSpPr>
          <p:cNvPr id="102403" name="Content Placeholder 2"/>
          <p:cNvSpPr>
            <a:spLocks noGrp="1"/>
          </p:cNvSpPr>
          <p:nvPr>
            <p:ph idx="4294967295"/>
          </p:nvPr>
        </p:nvSpPr>
        <p:spPr>
          <a:xfrm>
            <a:off x="1295400" y="1752600"/>
            <a:ext cx="7467600" cy="4525962"/>
          </a:xfrm>
        </p:spPr>
        <p:txBody>
          <a:bodyPr/>
          <a:lstStyle/>
          <a:p>
            <a:r>
              <a:rPr lang="en-US" dirty="0">
                <a:solidFill>
                  <a:schemeClr val="tx2">
                    <a:lumMod val="60000"/>
                    <a:lumOff val="40000"/>
                  </a:schemeClr>
                </a:solidFill>
                <a:latin typeface="Times New Roman" panose="02020603050405020304" pitchFamily="18" charset="0"/>
                <a:cs typeface="Times New Roman" panose="02020603050405020304" pitchFamily="18" charset="0"/>
              </a:rPr>
              <a:t>Provides opportunities for students to demonstrate creativity, engage in problem-solving, and develop curiosity through hands-on experiences.</a:t>
            </a:r>
          </a:p>
          <a:p>
            <a:r>
              <a:rPr lang="en-US" dirty="0">
                <a:latin typeface="Times New Roman" panose="02020603050405020304" pitchFamily="18" charset="0"/>
                <a:cs typeface="Times New Roman" panose="02020603050405020304" pitchFamily="18" charset="0"/>
              </a:rPr>
              <a:t>Allows students to respectfully justify their own opinion and solution to a problem.</a:t>
            </a:r>
          </a:p>
          <a:p>
            <a:r>
              <a:rPr lang="en-US" dirty="0">
                <a:solidFill>
                  <a:schemeClr val="tx2">
                    <a:lumMod val="60000"/>
                    <a:lumOff val="40000"/>
                  </a:schemeClr>
                </a:solidFill>
                <a:latin typeface="Times New Roman" panose="02020603050405020304" pitchFamily="18" charset="0"/>
                <a:cs typeface="Times New Roman" panose="02020603050405020304" pitchFamily="18" charset="0"/>
              </a:rPr>
              <a:t>Students use higher order thinking skills to identify theme.</a:t>
            </a:r>
          </a:p>
          <a:p>
            <a:pPr defTabSz="457200"/>
            <a:r>
              <a:rPr lang="en-US" dirty="0">
                <a:latin typeface="Times New Roman" panose="02020603050405020304" pitchFamily="18" charset="0"/>
                <a:cs typeface="Times New Roman" panose="02020603050405020304" pitchFamily="18" charset="0"/>
              </a:rPr>
              <a:t>Questioning strategies are used. At times the teacher seems to give students the answer before they can find it</a:t>
            </a:r>
            <a:r>
              <a:rPr lang="en-US" dirty="0"/>
              <a:t> </a:t>
            </a:r>
            <a:r>
              <a:rPr lang="en-US" dirty="0">
                <a:latin typeface="Times New Roman" panose="02020603050405020304" pitchFamily="18" charset="0"/>
                <a:cs typeface="Times New Roman" panose="02020603050405020304" pitchFamily="18" charset="0"/>
              </a:rPr>
              <a:t>themselves.</a:t>
            </a:r>
          </a:p>
        </p:txBody>
      </p:sp>
    </p:spTree>
    <p:extLst>
      <p:ext uri="{BB962C8B-B14F-4D97-AF65-F5344CB8AC3E}">
        <p14:creationId xmlns:p14="http://schemas.microsoft.com/office/powerpoint/2010/main" val="16609103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3716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Standard 6: Score of 4</a:t>
            </a:r>
          </a:p>
        </p:txBody>
      </p:sp>
      <p:graphicFrame>
        <p:nvGraphicFramePr>
          <p:cNvPr id="2" name="Table 1"/>
          <p:cNvGraphicFramePr>
            <a:graphicFrameLocks noGrp="1"/>
          </p:cNvGraphicFramePr>
          <p:nvPr>
            <p:extLst>
              <p:ext uri="{D42A27DB-BD31-4B8C-83A1-F6EECF244321}">
                <p14:modId xmlns:p14="http://schemas.microsoft.com/office/powerpoint/2010/main" val="4256124162"/>
              </p:ext>
            </p:extLst>
          </p:nvPr>
        </p:nvGraphicFramePr>
        <p:xfrm>
          <a:off x="-1" y="2133600"/>
          <a:ext cx="9144001" cy="5105398"/>
        </p:xfrm>
        <a:graphic>
          <a:graphicData uri="http://schemas.openxmlformats.org/drawingml/2006/table">
            <a:tbl>
              <a:tblPr bandRow="1">
                <a:tableStyleId>{5C22544A-7EE6-4342-B048-85BDC9FD1C3A}</a:tableStyleId>
              </a:tblPr>
              <a:tblGrid>
                <a:gridCol w="1712294">
                  <a:extLst>
                    <a:ext uri="{9D8B030D-6E8A-4147-A177-3AD203B41FA5}">
                      <a16:colId xmlns:a16="http://schemas.microsoft.com/office/drawing/2014/main" val="2283309705"/>
                    </a:ext>
                  </a:extLst>
                </a:gridCol>
                <a:gridCol w="1652275">
                  <a:extLst>
                    <a:ext uri="{9D8B030D-6E8A-4147-A177-3AD203B41FA5}">
                      <a16:colId xmlns:a16="http://schemas.microsoft.com/office/drawing/2014/main" val="540261249"/>
                    </a:ext>
                  </a:extLst>
                </a:gridCol>
                <a:gridCol w="1652275">
                  <a:extLst>
                    <a:ext uri="{9D8B030D-6E8A-4147-A177-3AD203B41FA5}">
                      <a16:colId xmlns:a16="http://schemas.microsoft.com/office/drawing/2014/main" val="550405557"/>
                    </a:ext>
                  </a:extLst>
                </a:gridCol>
                <a:gridCol w="2414863">
                  <a:extLst>
                    <a:ext uri="{9D8B030D-6E8A-4147-A177-3AD203B41FA5}">
                      <a16:colId xmlns:a16="http://schemas.microsoft.com/office/drawing/2014/main" val="2470592353"/>
                    </a:ext>
                  </a:extLst>
                </a:gridCol>
                <a:gridCol w="1712294">
                  <a:extLst>
                    <a:ext uri="{9D8B030D-6E8A-4147-A177-3AD203B41FA5}">
                      <a16:colId xmlns:a16="http://schemas.microsoft.com/office/drawing/2014/main" val="2282709680"/>
                    </a:ext>
                  </a:extLst>
                </a:gridCol>
              </a:tblGrid>
              <a:tr h="268677">
                <a:tc gridSpan="5">
                  <a:txBody>
                    <a:bodyPr/>
                    <a:lstStyle/>
                    <a:p>
                      <a:pPr marL="0" marR="0">
                        <a:lnSpc>
                          <a:spcPct val="107000"/>
                        </a:lnSpc>
                        <a:spcBef>
                          <a:spcPts val="0"/>
                        </a:spcBef>
                        <a:spcAft>
                          <a:spcPts val="0"/>
                        </a:spcAft>
                      </a:pPr>
                      <a:r>
                        <a:rPr lang="en-US" sz="800">
                          <a:solidFill>
                            <a:schemeClr val="bg1"/>
                          </a:solidFill>
                          <a:effectLst/>
                        </a:rPr>
                        <a:t>Standard 6:  Effective Communication. The teacher candidate models effective verbal, nonverbal, and media communication techniques with students, colleagues and families to foster active inquiry, collaboration, and supportive interaction in the classroom.</a:t>
                      </a:r>
                      <a:endParaRPr lang="en-US" sz="900">
                        <a:solidFill>
                          <a:schemeClr val="bg1"/>
                        </a:solidFill>
                        <a:effectLst/>
                        <a:latin typeface="Calibri" panose="020F0502020204030204" pitchFamily="34" charset="0"/>
                        <a:ea typeface="Calibri" panose="020F0502020204030204" pitchFamily="34" charset="0"/>
                      </a:endParaRPr>
                    </a:p>
                  </a:txBody>
                  <a:tcPr marL="35698" marR="35698"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61818091"/>
                  </a:ext>
                </a:extLst>
              </a:tr>
              <a:tr h="1074709">
                <a:tc>
                  <a:txBody>
                    <a:bodyPr/>
                    <a:lstStyle/>
                    <a:p>
                      <a:pPr marL="0" marR="0">
                        <a:lnSpc>
                          <a:spcPct val="107000"/>
                        </a:lnSpc>
                        <a:spcBef>
                          <a:spcPts val="0"/>
                        </a:spcBef>
                        <a:spcAft>
                          <a:spcPts val="0"/>
                        </a:spcAft>
                      </a:pPr>
                      <a:r>
                        <a:rPr lang="en-US" sz="800" dirty="0">
                          <a:solidFill>
                            <a:schemeClr val="bg1"/>
                          </a:solidFill>
                          <a:effectLst/>
                        </a:rPr>
                        <a:t>0-The teacher candidate does not possess the necessary knowledge, therefore, the standard is not evident or is incorrect in performance.</a:t>
                      </a:r>
                      <a:endParaRPr lang="en-US" sz="900" dirty="0">
                        <a:solidFill>
                          <a:schemeClr val="bg1"/>
                        </a:solidFill>
                        <a:effectLst/>
                        <a:latin typeface="Calibri" panose="020F0502020204030204" pitchFamily="34" charset="0"/>
                        <a:ea typeface="Calibri" panose="020F0502020204030204" pitchFamily="34" charset="0"/>
                      </a:endParaRPr>
                    </a:p>
                  </a:txBody>
                  <a:tcPr marL="35698" marR="35698" marT="0" marB="0"/>
                </a:tc>
                <a:tc>
                  <a:txBody>
                    <a:bodyPr/>
                    <a:lstStyle/>
                    <a:p>
                      <a:pPr marL="0" marR="0">
                        <a:lnSpc>
                          <a:spcPct val="107000"/>
                        </a:lnSpc>
                        <a:spcBef>
                          <a:spcPts val="0"/>
                        </a:spcBef>
                        <a:spcAft>
                          <a:spcPts val="0"/>
                        </a:spcAft>
                      </a:pPr>
                      <a:r>
                        <a:rPr lang="en-US" sz="800">
                          <a:solidFill>
                            <a:schemeClr val="bg1"/>
                          </a:solidFill>
                          <a:effectLst/>
                        </a:rPr>
                        <a:t>1-Emerging Candidate: The teacher candidate is able to articulate the necessary knowledge, but does not demonstrate in performance. </a:t>
                      </a:r>
                      <a:endParaRPr lang="en-US" sz="900">
                        <a:solidFill>
                          <a:schemeClr val="bg1"/>
                        </a:solidFill>
                        <a:effectLst/>
                        <a:latin typeface="Calibri" panose="020F0502020204030204" pitchFamily="34" charset="0"/>
                        <a:ea typeface="Calibri" panose="020F0502020204030204" pitchFamily="34" charset="0"/>
                      </a:endParaRPr>
                    </a:p>
                  </a:txBody>
                  <a:tcPr marL="35698" marR="35698" marT="0" marB="0"/>
                </a:tc>
                <a:tc>
                  <a:txBody>
                    <a:bodyPr/>
                    <a:lstStyle/>
                    <a:p>
                      <a:pPr marL="0" marR="0">
                        <a:lnSpc>
                          <a:spcPct val="107000"/>
                        </a:lnSpc>
                        <a:spcBef>
                          <a:spcPts val="0"/>
                        </a:spcBef>
                        <a:spcAft>
                          <a:spcPts val="0"/>
                        </a:spcAft>
                      </a:pPr>
                      <a:r>
                        <a:rPr lang="en-US" sz="800">
                          <a:solidFill>
                            <a:schemeClr val="bg1"/>
                          </a:solidFill>
                          <a:effectLst/>
                        </a:rPr>
                        <a:t>2-Developing Candidate: The teacher candidate is able to articulate the necessary knowledge and demonstrates in performance with some success.</a:t>
                      </a:r>
                      <a:endParaRPr lang="en-US" sz="900">
                        <a:solidFill>
                          <a:schemeClr val="bg1"/>
                        </a:solidFill>
                        <a:effectLst/>
                        <a:latin typeface="Calibri" panose="020F0502020204030204" pitchFamily="34" charset="0"/>
                        <a:ea typeface="Calibri" panose="020F0502020204030204" pitchFamily="34" charset="0"/>
                      </a:endParaRPr>
                    </a:p>
                  </a:txBody>
                  <a:tcPr marL="35698" marR="35698" marT="0" marB="0"/>
                </a:tc>
                <a:tc>
                  <a:txBody>
                    <a:bodyPr/>
                    <a:lstStyle/>
                    <a:p>
                      <a:pPr marL="0" marR="0">
                        <a:lnSpc>
                          <a:spcPct val="107000"/>
                        </a:lnSpc>
                        <a:spcBef>
                          <a:spcPts val="0"/>
                        </a:spcBef>
                        <a:spcAft>
                          <a:spcPts val="0"/>
                        </a:spcAft>
                      </a:pPr>
                      <a:r>
                        <a:rPr lang="en-US" sz="800">
                          <a:solidFill>
                            <a:schemeClr val="bg1"/>
                          </a:solidFill>
                          <a:effectLst/>
                        </a:rPr>
                        <a:t>3-Skilled Candidate: The teacher candidate is able to articulate the necessary knowledge and effectively demonstrates in performance.</a:t>
                      </a:r>
                      <a:endParaRPr lang="en-US" sz="900">
                        <a:solidFill>
                          <a:schemeClr val="bg1"/>
                        </a:solidFill>
                        <a:effectLst/>
                      </a:endParaRPr>
                    </a:p>
                    <a:p>
                      <a:pPr marL="0" marR="0">
                        <a:lnSpc>
                          <a:spcPct val="107000"/>
                        </a:lnSpc>
                        <a:spcBef>
                          <a:spcPts val="0"/>
                        </a:spcBef>
                        <a:spcAft>
                          <a:spcPts val="0"/>
                        </a:spcAft>
                      </a:pPr>
                      <a:r>
                        <a:rPr lang="en-US" sz="900">
                          <a:solidFill>
                            <a:schemeClr val="bg1"/>
                          </a:solidFill>
                          <a:effectLst/>
                        </a:rPr>
                        <a:t> </a:t>
                      </a:r>
                    </a:p>
                    <a:p>
                      <a:pPr marL="0" marR="0">
                        <a:lnSpc>
                          <a:spcPct val="107000"/>
                        </a:lnSpc>
                        <a:spcBef>
                          <a:spcPts val="0"/>
                        </a:spcBef>
                        <a:spcAft>
                          <a:spcPts val="0"/>
                        </a:spcAft>
                      </a:pPr>
                      <a:r>
                        <a:rPr lang="en-US" sz="800">
                          <a:solidFill>
                            <a:schemeClr val="bg1"/>
                          </a:solidFill>
                          <a:effectLst/>
                        </a:rPr>
                        <a:t>Expected level of performance by the end of the student teaching semester.</a:t>
                      </a:r>
                      <a:endParaRPr lang="en-US" sz="9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35698" marR="35698" marT="0" marB="0"/>
                </a:tc>
                <a:tc>
                  <a:txBody>
                    <a:bodyPr/>
                    <a:lstStyle/>
                    <a:p>
                      <a:pPr marL="0" marR="0">
                        <a:lnSpc>
                          <a:spcPct val="107000"/>
                        </a:lnSpc>
                        <a:spcBef>
                          <a:spcPts val="0"/>
                        </a:spcBef>
                        <a:spcAft>
                          <a:spcPts val="0"/>
                        </a:spcAft>
                      </a:pPr>
                      <a:r>
                        <a:rPr lang="en-US" sz="8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900">
                        <a:solidFill>
                          <a:schemeClr val="bg1"/>
                        </a:solidFill>
                        <a:effectLst/>
                        <a:latin typeface="Calibri" panose="020F0502020204030204" pitchFamily="34" charset="0"/>
                        <a:ea typeface="Calibri" panose="020F0502020204030204" pitchFamily="34" charset="0"/>
                      </a:endParaRPr>
                    </a:p>
                  </a:txBody>
                  <a:tcPr marL="35698" marR="35698" marT="0" marB="0"/>
                </a:tc>
                <a:extLst>
                  <a:ext uri="{0D108BD9-81ED-4DB2-BD59-A6C34878D82A}">
                    <a16:rowId xmlns:a16="http://schemas.microsoft.com/office/drawing/2014/main" val="1047070670"/>
                  </a:ext>
                </a:extLst>
              </a:tr>
              <a:tr h="686094">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Provides no evidence of instructions in lesson plan.</a:t>
                      </a:r>
                      <a:endParaRPr lang="en-US" sz="900">
                        <a:solidFill>
                          <a:schemeClr val="bg1"/>
                        </a:solidFill>
                        <a:effectLst/>
                        <a:latin typeface="Noto Sans Symbols"/>
                        <a:ea typeface="Noto Sans Symbols"/>
                        <a:cs typeface="Noto Sans Symbols"/>
                      </a:endParaRPr>
                    </a:p>
                  </a:txBody>
                  <a:tcPr marL="35698" marR="3569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Plans to provide instructions.</a:t>
                      </a:r>
                      <a:endParaRPr lang="en-US" sz="9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35698" marR="3569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Conveys instructions to students through verbal OR non-verbal cues.</a:t>
                      </a:r>
                      <a:endParaRPr lang="en-US" sz="900">
                        <a:solidFill>
                          <a:schemeClr val="bg1"/>
                        </a:solidFill>
                        <a:effectLst/>
                        <a:latin typeface="Noto Sans Symbols"/>
                        <a:ea typeface="Noto Sans Symbols"/>
                        <a:cs typeface="Noto Sans Symbols"/>
                      </a:endParaRPr>
                    </a:p>
                  </a:txBody>
                  <a:tcPr marL="35698" marR="3569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highlight>
                            <a:srgbClr val="FFFF00"/>
                          </a:highlight>
                        </a:rPr>
                        <a:t>Conveys clear instructions through verbal AND non-verbal cues or other communication strategies; follows up with students not understanding instructions. </a:t>
                      </a:r>
                      <a:endParaRPr lang="en-US" sz="900" dirty="0">
                        <a:solidFill>
                          <a:schemeClr val="bg1"/>
                        </a:solidFill>
                        <a:effectLst/>
                        <a:highlight>
                          <a:srgbClr val="FFFF00"/>
                        </a:highlight>
                        <a:latin typeface="Noto Sans Symbols"/>
                        <a:ea typeface="Noto Sans Symbols"/>
                        <a:cs typeface="Noto Sans Symbols"/>
                      </a:endParaRPr>
                    </a:p>
                  </a:txBody>
                  <a:tcPr marL="35698" marR="35698" marT="0" marB="0">
                    <a:solidFill>
                      <a:schemeClr val="tx2">
                        <a:lumMod val="20000"/>
                        <a:lumOff val="80000"/>
                      </a:schemeClr>
                    </a:solidFill>
                  </a:tcPr>
                </a:tc>
                <a:tc rowSpan="3">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Adjusts communication and interactions to support individual student understanding.</a:t>
                      </a:r>
                      <a:endParaRPr lang="en-US" sz="900" dirty="0">
                        <a:solidFill>
                          <a:schemeClr val="bg1"/>
                        </a:solidFill>
                        <a:effectLst/>
                      </a:endParaRPr>
                    </a:p>
                    <a:p>
                      <a:pPr marL="228600" marR="2540">
                        <a:lnSpc>
                          <a:spcPct val="107000"/>
                        </a:lnSpc>
                        <a:spcBef>
                          <a:spcPts val="0"/>
                        </a:spcBef>
                        <a:spcAft>
                          <a:spcPts val="0"/>
                        </a:spcAft>
                      </a:pPr>
                      <a:r>
                        <a:rPr lang="en-US" sz="800" dirty="0">
                          <a:solidFill>
                            <a:schemeClr val="bg1"/>
                          </a:solidFill>
                          <a:effectLst/>
                        </a:rPr>
                        <a:t> </a:t>
                      </a:r>
                      <a:endParaRPr lang="en-US" sz="9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b="1" dirty="0">
                          <a:solidFill>
                            <a:schemeClr val="bg1"/>
                          </a:solidFill>
                          <a:effectLst/>
                          <a:highlight>
                            <a:srgbClr val="FFFF00"/>
                          </a:highlight>
                        </a:rPr>
                        <a:t>Encourages students to develop effective speech qualities including volume, tone, and inflection or other effective communication techniques</a:t>
                      </a:r>
                      <a:endParaRPr lang="en-US" sz="900" b="1" dirty="0">
                        <a:solidFill>
                          <a:schemeClr val="bg1"/>
                        </a:solidFill>
                        <a:effectLst/>
                        <a:highlight>
                          <a:srgbClr val="FFFF00"/>
                        </a:highlight>
                      </a:endParaRPr>
                    </a:p>
                    <a:p>
                      <a:pPr marL="234950" marR="2540">
                        <a:lnSpc>
                          <a:spcPct val="107000"/>
                        </a:lnSpc>
                        <a:spcBef>
                          <a:spcPts val="0"/>
                        </a:spcBef>
                        <a:spcAft>
                          <a:spcPts val="0"/>
                        </a:spcAft>
                      </a:pPr>
                      <a:r>
                        <a:rPr lang="en-US" sz="900" b="1" dirty="0">
                          <a:solidFill>
                            <a:srgbClr val="C00000"/>
                          </a:solidFill>
                          <a:effectLst/>
                        </a:rPr>
                        <a:t> </a:t>
                      </a: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Consistently uses and fosters correct, effective verbal and nonverbal communication, including strategies to communicate with students whose first language is not Standard English or whose disability requires specific forms of communication.</a:t>
                      </a:r>
                      <a:endParaRPr lang="en-US" sz="900" dirty="0">
                        <a:solidFill>
                          <a:schemeClr val="bg1"/>
                        </a:solidFill>
                        <a:effectLst/>
                      </a:endParaRPr>
                    </a:p>
                    <a:p>
                      <a:pPr marL="0" marR="0">
                        <a:lnSpc>
                          <a:spcPct val="107000"/>
                        </a:lnSpc>
                        <a:spcBef>
                          <a:spcPts val="0"/>
                        </a:spcBef>
                        <a:spcAft>
                          <a:spcPts val="1200"/>
                        </a:spcAft>
                      </a:pPr>
                      <a:r>
                        <a:rPr lang="en-US" sz="9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35698" marR="35698" marT="0" marB="0"/>
                </a:tc>
                <a:extLst>
                  <a:ext uri="{0D108BD9-81ED-4DB2-BD59-A6C34878D82A}">
                    <a16:rowId xmlns:a16="http://schemas.microsoft.com/office/drawing/2014/main" val="3167352630"/>
                  </a:ext>
                </a:extLst>
              </a:tr>
              <a:tr h="914792">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Provides no evidence of understanding the need to articulate expectations for student communication and interaction.</a:t>
                      </a:r>
                      <a:endParaRPr lang="en-US" sz="900">
                        <a:solidFill>
                          <a:schemeClr val="bg1"/>
                        </a:solidFill>
                        <a:effectLst/>
                        <a:latin typeface="Noto Sans Symbols"/>
                        <a:ea typeface="Noto Sans Symbols"/>
                        <a:cs typeface="Noto Sans Symbols"/>
                      </a:endParaRPr>
                    </a:p>
                  </a:txBody>
                  <a:tcPr marL="35698" marR="35698" marT="0" marB="0"/>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800" dirty="0">
                          <a:solidFill>
                            <a:schemeClr val="bg1"/>
                          </a:solidFill>
                          <a:effectLst/>
                        </a:rPr>
                        <a:t>Plans to articulate expectations for respectful student communication and interaction.</a:t>
                      </a:r>
                      <a:endParaRPr lang="en-US" sz="900" dirty="0">
                        <a:solidFill>
                          <a:schemeClr val="bg1"/>
                        </a:solidFill>
                        <a:effectLst/>
                        <a:latin typeface="Noto Sans Symbols"/>
                        <a:ea typeface="Noto Sans Symbols"/>
                        <a:cs typeface="Noto Sans Symbols"/>
                      </a:endParaRPr>
                    </a:p>
                  </a:txBody>
                  <a:tcPr marL="35698" marR="35698" marT="0" marB="0"/>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800">
                          <a:solidFill>
                            <a:schemeClr val="bg1"/>
                          </a:solidFill>
                          <a:effectLst/>
                        </a:rPr>
                        <a:t>Articulates vague expectations to students about respectful communication and interaction.</a:t>
                      </a:r>
                      <a:endParaRPr lang="en-US" sz="900">
                        <a:solidFill>
                          <a:schemeClr val="bg1"/>
                        </a:solidFill>
                        <a:effectLst/>
                        <a:latin typeface="Noto Sans Symbols"/>
                        <a:ea typeface="Noto Sans Symbols"/>
                        <a:cs typeface="Noto Sans Symbols"/>
                      </a:endParaRPr>
                    </a:p>
                  </a:txBody>
                  <a:tcPr marL="35698" marR="35698" marT="0" marB="0"/>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800" dirty="0">
                          <a:solidFill>
                            <a:schemeClr val="bg1"/>
                          </a:solidFill>
                          <a:effectLst/>
                          <a:highlight>
                            <a:srgbClr val="FFFF00"/>
                          </a:highlight>
                        </a:rPr>
                        <a:t>Articulates or models expectations for student communication and interaction with respect for diverse backgrounds or differing opinions.</a:t>
                      </a:r>
                      <a:endParaRPr lang="en-US" sz="900" dirty="0">
                        <a:solidFill>
                          <a:schemeClr val="bg1"/>
                        </a:solidFill>
                        <a:effectLst/>
                        <a:highlight>
                          <a:srgbClr val="FFFF00"/>
                        </a:highlight>
                        <a:latin typeface="Noto Sans Symbols"/>
                        <a:ea typeface="Noto Sans Symbols"/>
                        <a:cs typeface="Noto Sans Symbols"/>
                      </a:endParaRPr>
                    </a:p>
                  </a:txBody>
                  <a:tcPr marL="35698" marR="35698"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2772483724"/>
                  </a:ext>
                </a:extLst>
              </a:tr>
              <a:tr h="2161126">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Uses volume, tone, inflection, or sight lines that negatively impact lesson delivery.</a:t>
                      </a:r>
                    </a:p>
                    <a:p>
                      <a:pPr marL="342900" marR="2540" lvl="0" indent="-342900">
                        <a:lnSpc>
                          <a:spcPct val="107000"/>
                        </a:lnSpc>
                        <a:spcBef>
                          <a:spcPts val="0"/>
                        </a:spcBef>
                        <a:spcAft>
                          <a:spcPts val="0"/>
                        </a:spcAft>
                        <a:buSzPts val="1000"/>
                        <a:buFont typeface="Arial" panose="020B0604020202020204" pitchFamily="34" charset="0"/>
                        <a:buChar char="●"/>
                      </a:pPr>
                      <a:endParaRPr lang="en-US" sz="800" dirty="0">
                        <a:solidFill>
                          <a:schemeClr val="bg1"/>
                        </a:solidFill>
                        <a:effectLst/>
                        <a:latin typeface="Noto Sans Symbols"/>
                        <a:ea typeface="Noto Sans Symbols"/>
                        <a:cs typeface="Noto Sans Symbols"/>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kern="1200" dirty="0">
                          <a:solidFill>
                            <a:schemeClr val="bg1"/>
                          </a:solidFill>
                          <a:effectLst/>
                          <a:latin typeface="+mn-lt"/>
                          <a:ea typeface="+mn-ea"/>
                          <a:cs typeface="+mn-cs"/>
                        </a:rPr>
                        <a:t>Consistently includes distracting communication errors that interfere with meaning. </a:t>
                      </a:r>
                    </a:p>
                    <a:p>
                      <a:pPr marL="342900" marR="2540" lvl="0" indent="-342900">
                        <a:lnSpc>
                          <a:spcPct val="107000"/>
                        </a:lnSpc>
                        <a:spcBef>
                          <a:spcPts val="0"/>
                        </a:spcBef>
                        <a:spcAft>
                          <a:spcPts val="0"/>
                        </a:spcAft>
                        <a:buSzPts val="1000"/>
                        <a:buFont typeface="Arial" panose="020B0604020202020204" pitchFamily="34" charset="0"/>
                        <a:buChar char="●"/>
                      </a:pPr>
                      <a:endParaRPr lang="en-US" sz="800" kern="1200" dirty="0">
                        <a:solidFill>
                          <a:schemeClr val="bg1"/>
                        </a:solidFill>
                        <a:effectLst/>
                        <a:latin typeface="+mn-lt"/>
                        <a:ea typeface="+mn-ea"/>
                        <a:cs typeface="+mn-cs"/>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kern="1200" dirty="0">
                          <a:solidFill>
                            <a:schemeClr val="bg1"/>
                          </a:solidFill>
                          <a:effectLst/>
                          <a:latin typeface="+mn-lt"/>
                          <a:ea typeface="+mn-ea"/>
                          <a:cs typeface="+mn-cs"/>
                        </a:rPr>
                        <a:t>Provides no evidence of culturally and linguistically appropriate communication,</a:t>
                      </a:r>
                      <a:r>
                        <a:rPr lang="en-US" sz="800" kern="1200" baseline="0" dirty="0">
                          <a:solidFill>
                            <a:schemeClr val="bg1"/>
                          </a:solidFill>
                          <a:effectLst/>
                          <a:latin typeface="+mn-lt"/>
                          <a:ea typeface="+mn-ea"/>
                          <a:cs typeface="+mn-cs"/>
                        </a:rPr>
                        <a:t> resources, or examples.</a:t>
                      </a:r>
                      <a:endParaRPr lang="en-US" sz="100" dirty="0">
                        <a:solidFill>
                          <a:schemeClr val="bg1"/>
                        </a:solidFill>
                        <a:effectLst/>
                        <a:latin typeface="Noto Sans Symbols"/>
                        <a:ea typeface="Noto Sans Symbols"/>
                        <a:cs typeface="Noto Sans Symbols"/>
                      </a:endParaRPr>
                    </a:p>
                  </a:txBody>
                  <a:tcPr marL="35698" marR="3569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Displays self-awareness of the impact of volume, tone, inflection, or sight lines on lesson delivery.</a:t>
                      </a:r>
                    </a:p>
                    <a:p>
                      <a:pPr marL="342900" marR="2540" lvl="0" indent="-342900">
                        <a:lnSpc>
                          <a:spcPct val="107000"/>
                        </a:lnSpc>
                        <a:spcBef>
                          <a:spcPts val="0"/>
                        </a:spcBef>
                        <a:spcAft>
                          <a:spcPts val="0"/>
                        </a:spcAft>
                        <a:buSzPts val="1000"/>
                        <a:buFont typeface="Arial" panose="020B0604020202020204" pitchFamily="34" charset="0"/>
                        <a:buChar char="●"/>
                      </a:pPr>
                      <a:endParaRPr lang="en-US" sz="800" dirty="0">
                        <a:solidFill>
                          <a:schemeClr val="bg1"/>
                        </a:solidFill>
                        <a:effectLst/>
                        <a:latin typeface="Noto Sans Symbols"/>
                        <a:ea typeface="Noto Sans Symbols"/>
                        <a:cs typeface="Noto Sans Symbols"/>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latin typeface="Noto Sans Symbols"/>
                          <a:ea typeface="Noto Sans Symbols"/>
                          <a:cs typeface="Noto Sans Symbols"/>
                        </a:rPr>
                        <a:t>Includes communication errors that interfere with meaning.</a:t>
                      </a:r>
                    </a:p>
                    <a:p>
                      <a:pPr marL="342900" marR="2540" lvl="0" indent="-342900">
                        <a:lnSpc>
                          <a:spcPct val="107000"/>
                        </a:lnSpc>
                        <a:spcBef>
                          <a:spcPts val="0"/>
                        </a:spcBef>
                        <a:spcAft>
                          <a:spcPts val="0"/>
                        </a:spcAft>
                        <a:buSzPts val="1000"/>
                        <a:buFont typeface="Arial" panose="020B0604020202020204" pitchFamily="34" charset="0"/>
                        <a:buChar char="●"/>
                      </a:pPr>
                      <a:endParaRPr lang="en-US" sz="800" dirty="0">
                        <a:solidFill>
                          <a:schemeClr val="bg1"/>
                        </a:solidFill>
                        <a:effectLst/>
                        <a:latin typeface="Noto Sans Symbols"/>
                        <a:ea typeface="Noto Sans Symbols"/>
                        <a:cs typeface="Noto Sans Symbols"/>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latin typeface="Noto Sans Symbols"/>
                          <a:ea typeface="Noto Sans Symbols"/>
                          <a:cs typeface="Noto Sans Symbols"/>
                        </a:rPr>
                        <a:t>Plans for culturally and linguistically appropriate communication, resources, or examples.</a:t>
                      </a:r>
                      <a:endParaRPr lang="en-US" sz="900" dirty="0">
                        <a:solidFill>
                          <a:schemeClr val="bg1"/>
                        </a:solidFill>
                        <a:effectLst/>
                        <a:latin typeface="Noto Sans Symbols"/>
                        <a:ea typeface="Noto Sans Symbols"/>
                        <a:cs typeface="Noto Sans Symbols"/>
                      </a:endParaRPr>
                    </a:p>
                  </a:txBody>
                  <a:tcPr marL="35698" marR="3569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Uses volume, tone, inflection, or sight lines that periodically impact lesson delivery. </a:t>
                      </a:r>
                      <a:endParaRPr lang="en-US" sz="900" dirty="0">
                        <a:solidFill>
                          <a:schemeClr val="bg1"/>
                        </a:solidFill>
                        <a:effectLst/>
                        <a:latin typeface="Calibri" panose="020F0502020204030204" pitchFamily="34" charset="0"/>
                      </a:endParaRPr>
                    </a:p>
                    <a:p>
                      <a:pPr marL="342900" marR="2540" lvl="0" indent="-342900">
                        <a:lnSpc>
                          <a:spcPct val="107000"/>
                        </a:lnSpc>
                        <a:spcBef>
                          <a:spcPts val="0"/>
                        </a:spcBef>
                        <a:spcAft>
                          <a:spcPts val="0"/>
                        </a:spcAft>
                        <a:buSzPts val="1000"/>
                        <a:buFont typeface="Arial" panose="020B0604020202020204" pitchFamily="34" charset="0"/>
                        <a:buChar char="●"/>
                      </a:pPr>
                      <a:endParaRPr lang="en-US" sz="900" dirty="0">
                        <a:solidFill>
                          <a:schemeClr val="bg1"/>
                        </a:solidFill>
                        <a:effectLst/>
                        <a:latin typeface="Calibri" panose="020F0502020204030204" pitchFamily="34" charset="0"/>
                      </a:endParaRPr>
                    </a:p>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latin typeface="Calibri" panose="020F0502020204030204" pitchFamily="34" charset="0"/>
                        </a:rPr>
                        <a:t>Uses</a:t>
                      </a:r>
                      <a:r>
                        <a:rPr lang="en-US" sz="900" baseline="0" dirty="0">
                          <a:solidFill>
                            <a:schemeClr val="bg1"/>
                          </a:solidFill>
                          <a:effectLst/>
                          <a:latin typeface="Calibri" panose="020F0502020204030204" pitchFamily="34" charset="0"/>
                        </a:rPr>
                        <a:t> communication that includes errors that do not interfere with meaning.</a:t>
                      </a:r>
                    </a:p>
                    <a:p>
                      <a:pPr marL="342900" marR="2540" lvl="0" indent="-342900">
                        <a:lnSpc>
                          <a:spcPct val="107000"/>
                        </a:lnSpc>
                        <a:spcBef>
                          <a:spcPts val="0"/>
                        </a:spcBef>
                        <a:spcAft>
                          <a:spcPts val="0"/>
                        </a:spcAft>
                        <a:buSzPts val="1000"/>
                        <a:buFont typeface="Arial" panose="020B0604020202020204" pitchFamily="34" charset="0"/>
                        <a:buChar char="●"/>
                      </a:pPr>
                      <a:endParaRPr lang="en-US" sz="900" baseline="0" dirty="0">
                        <a:solidFill>
                          <a:schemeClr val="bg1"/>
                        </a:solidFill>
                        <a:effectLst/>
                        <a:latin typeface="Calibri" panose="020F0502020204030204" pitchFamily="34" charset="0"/>
                      </a:endParaRPr>
                    </a:p>
                    <a:p>
                      <a:pPr marL="342900" marR="2540" lvl="0" indent="-342900">
                        <a:lnSpc>
                          <a:spcPct val="107000"/>
                        </a:lnSpc>
                        <a:spcBef>
                          <a:spcPts val="0"/>
                        </a:spcBef>
                        <a:spcAft>
                          <a:spcPts val="0"/>
                        </a:spcAft>
                        <a:buSzPts val="1000"/>
                        <a:buFont typeface="Arial" panose="020B0604020202020204" pitchFamily="34" charset="0"/>
                        <a:buChar char="●"/>
                      </a:pPr>
                      <a:r>
                        <a:rPr lang="en-US" sz="900" baseline="0" dirty="0">
                          <a:solidFill>
                            <a:schemeClr val="bg1"/>
                          </a:solidFill>
                          <a:effectLst/>
                          <a:latin typeface="Calibri" panose="020F0502020204030204" pitchFamily="34" charset="0"/>
                        </a:rPr>
                        <a:t>Uses culturally and linguistically appropriate communication, resources, and examples.</a:t>
                      </a:r>
                      <a:endParaRPr lang="en-US" sz="900" dirty="0">
                        <a:solidFill>
                          <a:schemeClr val="bg1"/>
                        </a:solidFill>
                        <a:effectLst/>
                      </a:endParaRPr>
                    </a:p>
                  </a:txBody>
                  <a:tcPr marL="35698" marR="3569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highlight>
                            <a:srgbClr val="FFFF00"/>
                          </a:highlight>
                        </a:rPr>
                        <a:t>Ensures volume, tone, inflection, and sight lines positively impact lesson delivery that is sensitive to the diverse needs of students, using resources as necessary.</a:t>
                      </a:r>
                    </a:p>
                    <a:p>
                      <a:pPr marL="342900" marR="2540" lvl="0" indent="-342900">
                        <a:lnSpc>
                          <a:spcPct val="107000"/>
                        </a:lnSpc>
                        <a:spcBef>
                          <a:spcPts val="0"/>
                        </a:spcBef>
                        <a:spcAft>
                          <a:spcPts val="0"/>
                        </a:spcAft>
                        <a:buSzPts val="1000"/>
                        <a:buFont typeface="Arial" panose="020B0604020202020204" pitchFamily="34" charset="0"/>
                        <a:buChar char="●"/>
                      </a:pPr>
                      <a:endParaRPr lang="en-US" sz="800" dirty="0">
                        <a:solidFill>
                          <a:schemeClr val="bg1"/>
                        </a:solidFill>
                        <a:effectLst/>
                        <a:highlight>
                          <a:srgbClr val="FFFF00"/>
                        </a:highlight>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highlight>
                            <a:srgbClr val="FFFF00"/>
                          </a:highlight>
                        </a:rPr>
                        <a:t>Models</a:t>
                      </a:r>
                      <a:r>
                        <a:rPr lang="en-US" sz="800" baseline="0" dirty="0">
                          <a:solidFill>
                            <a:schemeClr val="bg1"/>
                          </a:solidFill>
                          <a:effectLst/>
                          <a:highlight>
                            <a:srgbClr val="FFFF00"/>
                          </a:highlight>
                        </a:rPr>
                        <a:t> proper spelling and grammar consistently in written and verbal communication.</a:t>
                      </a:r>
                    </a:p>
                    <a:p>
                      <a:pPr marL="342900" marR="2540" lvl="0" indent="-342900">
                        <a:lnSpc>
                          <a:spcPct val="107000"/>
                        </a:lnSpc>
                        <a:spcBef>
                          <a:spcPts val="0"/>
                        </a:spcBef>
                        <a:spcAft>
                          <a:spcPts val="0"/>
                        </a:spcAft>
                        <a:buSzPts val="1000"/>
                        <a:buFont typeface="Arial" panose="020B0604020202020204" pitchFamily="34" charset="0"/>
                        <a:buChar char="●"/>
                      </a:pPr>
                      <a:endParaRPr lang="en-US" sz="800" baseline="0" dirty="0">
                        <a:solidFill>
                          <a:schemeClr val="bg1"/>
                        </a:solidFill>
                        <a:effectLst/>
                        <a:highlight>
                          <a:srgbClr val="FFFF00"/>
                        </a:highlight>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baseline="0" dirty="0">
                          <a:solidFill>
                            <a:schemeClr val="bg1"/>
                          </a:solidFill>
                          <a:effectLst/>
                          <a:highlight>
                            <a:srgbClr val="FFFF00"/>
                          </a:highlight>
                        </a:rPr>
                        <a:t>Intentionally integrates and responds to culturally and linguistically appropriate communication, resources, or examples based on audience and context.</a:t>
                      </a:r>
                      <a:endParaRPr lang="en-US" sz="800" dirty="0">
                        <a:solidFill>
                          <a:schemeClr val="bg1"/>
                        </a:solidFill>
                        <a:effectLst/>
                        <a:highlight>
                          <a:srgbClr val="FFFF00"/>
                        </a:highlight>
                      </a:endParaRPr>
                    </a:p>
                    <a:p>
                      <a:pPr marL="342900" marR="2540" lvl="0" indent="-342900">
                        <a:lnSpc>
                          <a:spcPct val="107000"/>
                        </a:lnSpc>
                        <a:spcBef>
                          <a:spcPts val="0"/>
                        </a:spcBef>
                        <a:spcAft>
                          <a:spcPts val="0"/>
                        </a:spcAft>
                        <a:buSzPts val="1000"/>
                        <a:buFont typeface="Arial" panose="020B0604020202020204" pitchFamily="34" charset="0"/>
                        <a:buChar char="●"/>
                      </a:pPr>
                      <a:endParaRPr lang="en-US" sz="900" dirty="0">
                        <a:solidFill>
                          <a:schemeClr val="bg1"/>
                        </a:solidFill>
                        <a:effectLst/>
                        <a:highlight>
                          <a:srgbClr val="FFFF00"/>
                        </a:highlight>
                        <a:latin typeface="Noto Sans Symbols"/>
                        <a:ea typeface="Noto Sans Symbols"/>
                        <a:cs typeface="Noto Sans Symbols"/>
                      </a:endParaRPr>
                    </a:p>
                  </a:txBody>
                  <a:tcPr marL="35698" marR="35698" marT="0" marB="0">
                    <a:solidFill>
                      <a:schemeClr val="tx2">
                        <a:lumMod val="20000"/>
                        <a:lumOff val="80000"/>
                      </a:schemeClr>
                    </a:solidFill>
                  </a:tcPr>
                </a:tc>
                <a:tc vMerge="1">
                  <a:txBody>
                    <a:bodyPr/>
                    <a:lstStyle/>
                    <a:p>
                      <a:endParaRPr lang="en-US"/>
                    </a:p>
                  </a:txBody>
                  <a:tcPr/>
                </a:tc>
                <a:extLst>
                  <a:ext uri="{0D108BD9-81ED-4DB2-BD59-A6C34878D82A}">
                    <a16:rowId xmlns:a16="http://schemas.microsoft.com/office/drawing/2014/main" val="4140206404"/>
                  </a:ext>
                </a:extLst>
              </a:tr>
            </a:tbl>
          </a:graphicData>
        </a:graphic>
      </p:graphicFrame>
    </p:spTree>
    <p:extLst>
      <p:ext uri="{BB962C8B-B14F-4D97-AF65-F5344CB8AC3E}">
        <p14:creationId xmlns:p14="http://schemas.microsoft.com/office/powerpoint/2010/main" val="3253310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Evidence to Support Score</a:t>
            </a:r>
          </a:p>
        </p:txBody>
      </p:sp>
      <p:sp>
        <p:nvSpPr>
          <p:cNvPr id="102403" name="Content Placeholder 2"/>
          <p:cNvSpPr>
            <a:spLocks noGrp="1"/>
          </p:cNvSpPr>
          <p:nvPr>
            <p:ph idx="4294967295"/>
          </p:nvPr>
        </p:nvSpPr>
        <p:spPr>
          <a:xfrm>
            <a:off x="1295400" y="1905000"/>
            <a:ext cx="7467600" cy="4525962"/>
          </a:xfrm>
        </p:spPr>
        <p:txBody>
          <a:bodyPr/>
          <a:lstStyle/>
          <a:p>
            <a:r>
              <a:rPr lang="en-US" dirty="0">
                <a:solidFill>
                  <a:schemeClr val="tx2">
                    <a:lumMod val="60000"/>
                    <a:lumOff val="40000"/>
                  </a:schemeClr>
                </a:solidFill>
                <a:latin typeface="Times New Roman" panose="02020603050405020304" pitchFamily="18" charset="0"/>
                <a:cs typeface="Times New Roman" panose="02020603050405020304" pitchFamily="18" charset="0"/>
              </a:rPr>
              <a:t>Provides verbal and nonverbal cues to give directions</a:t>
            </a:r>
          </a:p>
          <a:p>
            <a:r>
              <a:rPr lang="en-US" dirty="0">
                <a:latin typeface="Times New Roman" panose="02020603050405020304" pitchFamily="18" charset="0"/>
                <a:cs typeface="Times New Roman" panose="02020603050405020304" pitchFamily="18" charset="0"/>
              </a:rPr>
              <a:t>Models expectations for student communication by addressing active listening and having students rehearse before sharing ; encourages students to develop effective speech qualities</a:t>
            </a:r>
          </a:p>
          <a:p>
            <a:r>
              <a:rPr lang="en-US" dirty="0">
                <a:solidFill>
                  <a:schemeClr val="tx2">
                    <a:lumMod val="60000"/>
                    <a:lumOff val="40000"/>
                  </a:schemeClr>
                </a:solidFill>
                <a:latin typeface="Times New Roman" panose="02020603050405020304" pitchFamily="18" charset="0"/>
                <a:cs typeface="Times New Roman" panose="02020603050405020304" pitchFamily="18" charset="0"/>
              </a:rPr>
              <a:t>Volume and tone conveyed enthusiasm but also conveyed a level of comfort and understanding.</a:t>
            </a:r>
          </a:p>
          <a:p>
            <a:r>
              <a:rPr lang="en-US" dirty="0">
                <a:latin typeface="Times New Roman" panose="02020603050405020304" pitchFamily="18" charset="0"/>
                <a:cs typeface="Times New Roman" panose="02020603050405020304" pitchFamily="18" charset="0"/>
              </a:rPr>
              <a:t>Incorporates culturally appropriate resources and examples</a:t>
            </a:r>
          </a:p>
          <a:p>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a:p>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3273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696200" cy="1447800"/>
          </a:xfrm>
        </p:spPr>
        <p:txBody>
          <a:bodyPr/>
          <a:lstStyle/>
          <a:p>
            <a:r>
              <a:rPr lang="en-US" sz="3600" dirty="0">
                <a:latin typeface="Times New Roman" pitchFamily="-128" charset="0"/>
              </a:rPr>
              <a:t>Overall Feedback &amp; Guiding Questions</a:t>
            </a:r>
          </a:p>
        </p:txBody>
      </p:sp>
      <p:sp>
        <p:nvSpPr>
          <p:cNvPr id="102403" name="Content Placeholder 2"/>
          <p:cNvSpPr>
            <a:spLocks noGrp="1"/>
          </p:cNvSpPr>
          <p:nvPr>
            <p:ph idx="4294967295"/>
          </p:nvPr>
        </p:nvSpPr>
        <p:spPr>
          <a:xfrm>
            <a:off x="1295400" y="1676400"/>
            <a:ext cx="7467600" cy="4525962"/>
          </a:xfrm>
        </p:spPr>
        <p:txBody>
          <a:bodyPr/>
          <a:lstStyle/>
          <a:p>
            <a:pPr defTabSz="457200"/>
            <a:r>
              <a:rPr lang="en-US" dirty="0">
                <a:solidFill>
                  <a:schemeClr val="tx2">
                    <a:lumMod val="60000"/>
                    <a:lumOff val="40000"/>
                  </a:schemeClr>
                </a:solidFill>
                <a:latin typeface="Times New Roman" pitchFamily="-128" charset="0"/>
              </a:rPr>
              <a:t>How did you assess student understanding as you were checking in on groups?  What modifications or accommodations were addressed?</a:t>
            </a:r>
          </a:p>
          <a:p>
            <a:pPr defTabSz="457200"/>
            <a:r>
              <a:rPr lang="en-US" dirty="0">
                <a:latin typeface="Times New Roman" pitchFamily="-128" charset="0"/>
              </a:rPr>
              <a:t>How might you shift your questioning techniques and/or wait time to increase critical thinking?</a:t>
            </a:r>
          </a:p>
          <a:p>
            <a:pPr defTabSz="457200"/>
            <a:r>
              <a:rPr lang="en-US" dirty="0">
                <a:solidFill>
                  <a:schemeClr val="tx2">
                    <a:lumMod val="60000"/>
                    <a:lumOff val="40000"/>
                  </a:schemeClr>
                </a:solidFill>
                <a:latin typeface="Times New Roman" panose="02020603050405020304" pitchFamily="18" charset="0"/>
                <a:cs typeface="Times New Roman" panose="02020603050405020304" pitchFamily="18" charset="0"/>
              </a:rPr>
              <a:t>What issues could arise when discussing a culturally sensitive topic?  What future lessons will build on students strengthening their own communication skills?</a:t>
            </a:r>
          </a:p>
          <a:p>
            <a:pPr defTabSz="457200"/>
            <a:endParaRPr lang="en-US" sz="3200" dirty="0">
              <a:solidFill>
                <a:srgbClr val="FFFF00"/>
              </a:solidFill>
              <a:latin typeface="Times New Roman" pitchFamily="-128" charset="0"/>
            </a:endParaRPr>
          </a:p>
          <a:p>
            <a:pPr marL="457200" lvl="1" indent="0" defTabSz="457200">
              <a:buNone/>
            </a:pPr>
            <a:endParaRPr lang="en-US" sz="2800" dirty="0">
              <a:solidFill>
                <a:schemeClr val="accent1"/>
              </a:solidFill>
              <a:latin typeface="Times New Roman" pitchFamily="-128" charset="0"/>
            </a:endParaRPr>
          </a:p>
        </p:txBody>
      </p:sp>
    </p:spTree>
    <p:extLst>
      <p:ext uri="{BB962C8B-B14F-4D97-AF65-F5344CB8AC3E}">
        <p14:creationId xmlns:p14="http://schemas.microsoft.com/office/powerpoint/2010/main" val="166264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Content Placeholder 2"/>
          <p:cNvSpPr>
            <a:spLocks noGrp="1"/>
          </p:cNvSpPr>
          <p:nvPr>
            <p:ph idx="4294967295"/>
          </p:nvPr>
        </p:nvSpPr>
        <p:spPr>
          <a:xfrm>
            <a:off x="1295400" y="990600"/>
            <a:ext cx="7467600" cy="5867400"/>
          </a:xfrm>
        </p:spPr>
        <p:txBody>
          <a:bodyPr/>
          <a:lstStyle/>
          <a:p>
            <a:r>
              <a:rPr lang="en-US" sz="2400" dirty="0">
                <a:latin typeface="Times New Roman" panose="02020603050405020304" pitchFamily="18" charset="0"/>
                <a:cs typeface="Times New Roman" panose="02020603050405020304" pitchFamily="18" charset="0"/>
              </a:rPr>
              <a:t>0-The teacher candidate does not possess the necessary knowledge, therefore, the standard is not evident or is incorrect in performance.</a:t>
            </a:r>
          </a:p>
          <a:p>
            <a:r>
              <a:rPr lang="en-US" sz="2400" dirty="0">
                <a:latin typeface="Times New Roman" panose="02020603050405020304" pitchFamily="18" charset="0"/>
                <a:cs typeface="Times New Roman" panose="02020603050405020304" pitchFamily="18" charset="0"/>
              </a:rPr>
              <a:t>1-Emerging Candidate: The teacher candidate is able to articulate the necessary knowledge, but does not demonstrate in performance. </a:t>
            </a:r>
          </a:p>
          <a:p>
            <a:r>
              <a:rPr lang="en-US" sz="2400" dirty="0">
                <a:latin typeface="Times New Roman" panose="02020603050405020304" pitchFamily="18" charset="0"/>
                <a:cs typeface="Times New Roman" panose="02020603050405020304" pitchFamily="18" charset="0"/>
              </a:rPr>
              <a:t>2-Developing Candidate:  The teacher candidate is able to articulate the necessary knowledge and demonstrates in performance with some success.</a:t>
            </a:r>
          </a:p>
          <a:p>
            <a:r>
              <a:rPr lang="en-US" sz="2400" dirty="0">
                <a:solidFill>
                  <a:schemeClr val="accent5">
                    <a:lumMod val="75000"/>
                  </a:schemeClr>
                </a:solidFill>
                <a:latin typeface="Times New Roman" panose="02020603050405020304" pitchFamily="18" charset="0"/>
                <a:cs typeface="Times New Roman" panose="02020603050405020304" pitchFamily="18" charset="0"/>
              </a:rPr>
              <a:t>3-Skilled Candidate: The teacher candidate is able to articulate the necessary knowledge and effectively demonstrates in performance.</a:t>
            </a:r>
          </a:p>
          <a:p>
            <a:r>
              <a:rPr lang="en-US" sz="2400" b="1" dirty="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Exceeding Candidate: The teacher candidate adapts and develops the lesson according to the teaching environment/ student response. </a:t>
            </a:r>
            <a:br>
              <a:rPr lang="en-US" sz="2400" dirty="0">
                <a:latin typeface="Times New Roman" panose="02020603050405020304" pitchFamily="18" charset="0"/>
                <a:cs typeface="Times New Roman" panose="02020603050405020304" pitchFamily="18" charset="0"/>
              </a:rPr>
            </a:br>
            <a:endParaRPr lang="en-US" sz="2400" dirty="0">
              <a:solidFill>
                <a:schemeClr val="tx2">
                  <a:lumMod val="40000"/>
                  <a:lumOff val="60000"/>
                </a:schemeClr>
              </a:solidFill>
              <a:latin typeface="Times New Roman" panose="02020603050405020304" pitchFamily="18" charset="0"/>
              <a:cs typeface="Times New Roman" panose="02020603050405020304" pitchFamily="18" charset="0"/>
            </a:endParaRPr>
          </a:p>
          <a:p>
            <a:pPr defTabSz="457200"/>
            <a:endParaRPr lang="en-US" dirty="0">
              <a:latin typeface="Times New Roman" pitchFamily="-128" charset="0"/>
            </a:endParaRPr>
          </a:p>
          <a:p>
            <a:pPr defTabSz="457200"/>
            <a:endParaRPr lang="en-US" dirty="0">
              <a:latin typeface="Times New Roman" pitchFamily="-128" charset="0"/>
            </a:endParaRPr>
          </a:p>
          <a:p>
            <a:pPr defTabSz="457200"/>
            <a:endParaRPr lang="en-US" dirty="0">
              <a:latin typeface="Times New Roman" pitchFamily="-128" charset="0"/>
            </a:endParaRPr>
          </a:p>
          <a:p>
            <a:pPr defTabSz="457200"/>
            <a:endParaRPr lang="en-US" dirty="0">
              <a:latin typeface="Times New Roman" pitchFamily="-128" charset="0"/>
            </a:endParaRPr>
          </a:p>
        </p:txBody>
      </p:sp>
    </p:spTree>
    <p:extLst>
      <p:ext uri="{BB962C8B-B14F-4D97-AF65-F5344CB8AC3E}">
        <p14:creationId xmlns:p14="http://schemas.microsoft.com/office/powerpoint/2010/main" val="178673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Practice Scoring Round 4</a:t>
            </a:r>
          </a:p>
        </p:txBody>
      </p:sp>
      <p:sp>
        <p:nvSpPr>
          <p:cNvPr id="102403" name="Content Placeholder 2"/>
          <p:cNvSpPr>
            <a:spLocks noGrp="1"/>
          </p:cNvSpPr>
          <p:nvPr>
            <p:ph idx="4294967295"/>
          </p:nvPr>
        </p:nvSpPr>
        <p:spPr>
          <a:xfrm>
            <a:off x="1295400" y="1828800"/>
            <a:ext cx="7467600" cy="4525962"/>
          </a:xfrm>
        </p:spPr>
        <p:txBody>
          <a:bodyPr/>
          <a:lstStyle/>
          <a:p>
            <a:pPr marL="0" indent="0" defTabSz="457200">
              <a:buNone/>
            </a:pPr>
            <a:r>
              <a:rPr lang="en-US" dirty="0">
                <a:solidFill>
                  <a:schemeClr val="tx2">
                    <a:lumMod val="60000"/>
                    <a:lumOff val="40000"/>
                  </a:schemeClr>
                </a:solidFill>
                <a:latin typeface="Times New Roman" pitchFamily="-128" charset="0"/>
                <a:hlinkClick r:id="rId3"/>
              </a:rPr>
              <a:t>View the High School Chemistry Video </a:t>
            </a:r>
            <a:endParaRPr lang="en-US" strike="sngStrike" dirty="0">
              <a:solidFill>
                <a:schemeClr val="tx2">
                  <a:lumMod val="60000"/>
                  <a:lumOff val="40000"/>
                </a:schemeClr>
              </a:solidFill>
              <a:latin typeface="Times New Roman" pitchFamily="-128" charset="0"/>
            </a:endParaRPr>
          </a:p>
          <a:p>
            <a:pPr marL="0" indent="0" defTabSz="457200">
              <a:buNone/>
            </a:pPr>
            <a:r>
              <a:rPr lang="en-US" dirty="0">
                <a:latin typeface="Times New Roman" pitchFamily="-128" charset="0"/>
              </a:rPr>
              <a:t>Individually:</a:t>
            </a:r>
          </a:p>
          <a:p>
            <a:pPr defTabSz="457200"/>
            <a:r>
              <a:rPr lang="en-US" dirty="0">
                <a:solidFill>
                  <a:schemeClr val="tx2">
                    <a:lumMod val="60000"/>
                    <a:lumOff val="40000"/>
                  </a:schemeClr>
                </a:solidFill>
                <a:latin typeface="Times New Roman" pitchFamily="-128" charset="0"/>
              </a:rPr>
              <a:t>Score Standards 1, 4, &amp; 7</a:t>
            </a:r>
          </a:p>
          <a:p>
            <a:pPr defTabSz="457200"/>
            <a:r>
              <a:rPr lang="en-US" dirty="0">
                <a:solidFill>
                  <a:schemeClr val="tx2">
                    <a:lumMod val="60000"/>
                    <a:lumOff val="40000"/>
                  </a:schemeClr>
                </a:solidFill>
                <a:latin typeface="Times New Roman" pitchFamily="-128" charset="0"/>
              </a:rPr>
              <a:t>Record evidence for scoring</a:t>
            </a:r>
          </a:p>
          <a:p>
            <a:pPr defTabSz="457200"/>
            <a:endParaRPr lang="en-US" dirty="0">
              <a:solidFill>
                <a:schemeClr val="tx2">
                  <a:lumMod val="60000"/>
                  <a:lumOff val="40000"/>
                </a:schemeClr>
              </a:solidFill>
              <a:latin typeface="Times New Roman" pitchFamily="-128" charset="0"/>
            </a:endParaRPr>
          </a:p>
          <a:p>
            <a:pPr marL="0" indent="0" defTabSz="457200">
              <a:buNone/>
            </a:pPr>
            <a:r>
              <a:rPr lang="en-US" dirty="0">
                <a:latin typeface="Times New Roman" pitchFamily="-128" charset="0"/>
              </a:rPr>
              <a:t>CT, US, TC as a Group:</a:t>
            </a:r>
          </a:p>
          <a:p>
            <a:pPr defTabSz="457200"/>
            <a:r>
              <a:rPr lang="en-US" dirty="0">
                <a:solidFill>
                  <a:schemeClr val="tx2">
                    <a:lumMod val="60000"/>
                    <a:lumOff val="40000"/>
                  </a:schemeClr>
                </a:solidFill>
                <a:latin typeface="Times New Roman" pitchFamily="-128" charset="0"/>
              </a:rPr>
              <a:t>Share your evidence</a:t>
            </a:r>
          </a:p>
          <a:p>
            <a:pPr defTabSz="457200"/>
            <a:r>
              <a:rPr lang="en-US" dirty="0">
                <a:solidFill>
                  <a:schemeClr val="tx2">
                    <a:lumMod val="60000"/>
                    <a:lumOff val="40000"/>
                  </a:schemeClr>
                </a:solidFill>
                <a:latin typeface="Times New Roman" pitchFamily="-128" charset="0"/>
              </a:rPr>
              <a:t>Discuss what artifacts might be helpful to support scoring</a:t>
            </a:r>
          </a:p>
          <a:p>
            <a:pPr defTabSz="457200"/>
            <a:r>
              <a:rPr lang="en-US" dirty="0">
                <a:solidFill>
                  <a:schemeClr val="tx2">
                    <a:lumMod val="60000"/>
                    <a:lumOff val="40000"/>
                  </a:schemeClr>
                </a:solidFill>
                <a:latin typeface="Times New Roman" pitchFamily="-128" charset="0"/>
              </a:rPr>
              <a:t>Consider the feedback you might share</a:t>
            </a:r>
          </a:p>
          <a:p>
            <a:pPr defTabSz="457200"/>
            <a:endParaRPr lang="en-US" sz="2400" dirty="0">
              <a:latin typeface="Times New Roman" pitchFamily="-128" charset="0"/>
            </a:endParaRPr>
          </a:p>
          <a:p>
            <a:pPr marL="457200" lvl="1" indent="0" defTabSz="457200">
              <a:buNone/>
            </a:pPr>
            <a:endParaRPr lang="en-US" sz="2800" dirty="0">
              <a:solidFill>
                <a:schemeClr val="accent1"/>
              </a:solidFill>
              <a:latin typeface="Times New Roman" pitchFamily="-128" charset="0"/>
            </a:endParaRPr>
          </a:p>
        </p:txBody>
      </p:sp>
    </p:spTree>
    <p:extLst>
      <p:ext uri="{BB962C8B-B14F-4D97-AF65-F5344CB8AC3E}">
        <p14:creationId xmlns:p14="http://schemas.microsoft.com/office/powerpoint/2010/main" val="31162619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580108230"/>
              </p:ext>
            </p:extLst>
          </p:nvPr>
        </p:nvGraphicFramePr>
        <p:xfrm>
          <a:off x="1" y="1752600"/>
          <a:ext cx="9143998" cy="5105400"/>
        </p:xfrm>
        <a:graphic>
          <a:graphicData uri="http://schemas.openxmlformats.org/drawingml/2006/table">
            <a:tbl>
              <a:tblPr bandRow="1">
                <a:tableStyleId>{5C22544A-7EE6-4342-B048-85BDC9FD1C3A}</a:tableStyleId>
              </a:tblPr>
              <a:tblGrid>
                <a:gridCol w="1737147">
                  <a:extLst>
                    <a:ext uri="{9D8B030D-6E8A-4147-A177-3AD203B41FA5}">
                      <a16:colId xmlns:a16="http://schemas.microsoft.com/office/drawing/2014/main" val="1182173418"/>
                    </a:ext>
                  </a:extLst>
                </a:gridCol>
                <a:gridCol w="1747804">
                  <a:extLst>
                    <a:ext uri="{9D8B030D-6E8A-4147-A177-3AD203B41FA5}">
                      <a16:colId xmlns:a16="http://schemas.microsoft.com/office/drawing/2014/main" val="847627405"/>
                    </a:ext>
                  </a:extLst>
                </a:gridCol>
                <a:gridCol w="1683859">
                  <a:extLst>
                    <a:ext uri="{9D8B030D-6E8A-4147-A177-3AD203B41FA5}">
                      <a16:colId xmlns:a16="http://schemas.microsoft.com/office/drawing/2014/main" val="3018842152"/>
                    </a:ext>
                  </a:extLst>
                </a:gridCol>
                <a:gridCol w="2014237">
                  <a:extLst>
                    <a:ext uri="{9D8B030D-6E8A-4147-A177-3AD203B41FA5}">
                      <a16:colId xmlns:a16="http://schemas.microsoft.com/office/drawing/2014/main" val="1004232810"/>
                    </a:ext>
                  </a:extLst>
                </a:gridCol>
                <a:gridCol w="1960951">
                  <a:extLst>
                    <a:ext uri="{9D8B030D-6E8A-4147-A177-3AD203B41FA5}">
                      <a16:colId xmlns:a16="http://schemas.microsoft.com/office/drawing/2014/main" val="3676779502"/>
                    </a:ext>
                  </a:extLst>
                </a:gridCol>
              </a:tblGrid>
              <a:tr h="493889">
                <a:tc gridSpan="5">
                  <a:txBody>
                    <a:bodyPr/>
                    <a:lstStyle/>
                    <a:p>
                      <a:pPr marL="0" marR="0">
                        <a:lnSpc>
                          <a:spcPct val="107000"/>
                        </a:lnSpc>
                        <a:spcBef>
                          <a:spcPts val="0"/>
                        </a:spcBef>
                        <a:spcAft>
                          <a:spcPts val="0"/>
                        </a:spcAft>
                      </a:pPr>
                      <a:r>
                        <a:rPr lang="en-US" sz="900" dirty="0">
                          <a:solidFill>
                            <a:schemeClr val="bg1"/>
                          </a:solidFill>
                          <a:effectLst/>
                        </a:rPr>
                        <a:t>Standard 1: Content knowledge aligned with appropriate instruction. The teacher candidate understands the central concepts, structures, and tools of inquiry of the discipline(s) and creates learning experiences that make these aspects of subject matter meaningful and engaging for students.</a:t>
                      </a:r>
                      <a:endParaRPr lang="en-US" sz="1000" dirty="0">
                        <a:solidFill>
                          <a:schemeClr val="bg1"/>
                        </a:solidFill>
                        <a:effectLst/>
                      </a:endParaRPr>
                    </a:p>
                    <a:p>
                      <a:pPr marL="0" marR="0">
                        <a:lnSpc>
                          <a:spcPct val="107000"/>
                        </a:lnSpc>
                        <a:spcBef>
                          <a:spcPts val="0"/>
                        </a:spcBef>
                        <a:spcAft>
                          <a:spcPts val="0"/>
                        </a:spcAft>
                      </a:pPr>
                      <a:r>
                        <a:rPr lang="en-US" sz="105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0527468"/>
                  </a:ext>
                </a:extLst>
              </a:tr>
              <a:tr h="1397427">
                <a:tc>
                  <a:txBody>
                    <a:bodyPr/>
                    <a:lstStyle/>
                    <a:p>
                      <a:pPr marL="0" marR="0">
                        <a:lnSpc>
                          <a:spcPct val="107000"/>
                        </a:lnSpc>
                        <a:spcBef>
                          <a:spcPts val="0"/>
                        </a:spcBef>
                        <a:spcAft>
                          <a:spcPts val="0"/>
                        </a:spcAft>
                      </a:pPr>
                      <a:r>
                        <a:rPr lang="en-US" sz="900">
                          <a:solidFill>
                            <a:schemeClr val="bg1"/>
                          </a:solidFill>
                          <a:effectLst/>
                        </a:rPr>
                        <a:t>0-The teacher candidate does not possess the necessary knowledge, therefore, the standard is not evident or is incorrect in performance.</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dirty="0">
                          <a:solidFill>
                            <a:schemeClr val="bg1"/>
                          </a:solidFill>
                          <a:effectLst/>
                        </a:rPr>
                        <a:t>1-Emerging Candidate: The teacher candidate is able to articulate the necessary knowledge, but does not demonstrate in performance.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dirty="0">
                          <a:solidFill>
                            <a:schemeClr val="bg1"/>
                          </a:solidFill>
                          <a:effectLst/>
                        </a:rPr>
                        <a:t>2-Developing Candidate: The teacher candidate is able to articulate the necessary knowledge and demonstrates in performance with some success.</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a:solidFill>
                            <a:schemeClr val="bg1"/>
                          </a:solidFill>
                          <a:effectLst/>
                        </a:rPr>
                        <a:t>3-Skilled Candidate: The teacher candidate is able to articulate the necessary knowledge and effectively demonstrates in performance.</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Expected level of performance by the end of the student teaching semester.</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extLst>
                  <a:ext uri="{0D108BD9-81ED-4DB2-BD59-A6C34878D82A}">
                    <a16:rowId xmlns:a16="http://schemas.microsoft.com/office/drawing/2014/main" val="3119096506"/>
                  </a:ext>
                </a:extLst>
              </a:tr>
              <a:tr h="698715">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Provides no opportunity for students to process content.</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dirty="0">
                          <a:solidFill>
                            <a:schemeClr val="bg1"/>
                          </a:solidFill>
                          <a:effectLst/>
                        </a:rPr>
                        <a:t>Demonstrates an awareness of strategies to allow students to process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dirty="0">
                          <a:solidFill>
                            <a:schemeClr val="bg1"/>
                          </a:solidFill>
                          <a:effectLst/>
                          <a:highlight>
                            <a:srgbClr val="FFFF00"/>
                          </a:highlight>
                        </a:rPr>
                        <a:t>Provides students limited opportunities to process content.</a:t>
                      </a:r>
                      <a:endParaRPr lang="en-US" sz="1000" dirty="0">
                        <a:solidFill>
                          <a:schemeClr val="bg1"/>
                        </a:solidFill>
                        <a:effectLst/>
                        <a:highlight>
                          <a:srgbClr val="FFFF00"/>
                        </a:highlight>
                      </a:endParaRPr>
                    </a:p>
                    <a:p>
                      <a:pPr marL="0" marR="0">
                        <a:lnSpc>
                          <a:spcPct val="107000"/>
                        </a:lnSpc>
                        <a:spcBef>
                          <a:spcPts val="0"/>
                        </a:spcBef>
                        <a:spcAft>
                          <a:spcPts val="0"/>
                        </a:spcAft>
                      </a:pPr>
                      <a:r>
                        <a:rPr lang="en-US" sz="900" dirty="0">
                          <a:solidFill>
                            <a:schemeClr val="bg1"/>
                          </a:solidFill>
                          <a:effectLst/>
                          <a:highlight>
                            <a:srgbClr val="FFFF00"/>
                          </a:highlight>
                        </a:rPr>
                        <a:t> </a:t>
                      </a:r>
                      <a:endParaRPr lang="en-US" sz="1000" dirty="0">
                        <a:solidFill>
                          <a:schemeClr val="bg1"/>
                        </a:solidFill>
                        <a:effectLst/>
                        <a:highlight>
                          <a:srgbClr val="FFFF00"/>
                        </a:highlight>
                        <a:latin typeface="Calibri" panose="020F0502020204030204" pitchFamily="34" charset="0"/>
                        <a:ea typeface="Calibri" panose="020F0502020204030204" pitchFamily="34" charset="0"/>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students with multiple opportunities to process the content.</a:t>
                      </a:r>
                      <a:endParaRPr lang="en-US" sz="1000" dirty="0">
                        <a:solidFill>
                          <a:schemeClr val="bg1"/>
                        </a:solidFill>
                        <a:effectLst/>
                      </a:endParaRPr>
                    </a:p>
                    <a:p>
                      <a:pPr marL="0" marR="0">
                        <a:lnSpc>
                          <a:spcPct val="107000"/>
                        </a:lnSpc>
                        <a:spcBef>
                          <a:spcPts val="0"/>
                        </a:spcBef>
                        <a:spcAft>
                          <a:spcPts val="120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tx2">
                        <a:lumMod val="20000"/>
                        <a:lumOff val="80000"/>
                      </a:schemeClr>
                    </a:solidFill>
                  </a:tcPr>
                </a:tc>
                <a:tc rowSpan="4">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Identifies low engagement and responds with strategies to increase engagement.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Uses a variety of skillful questioning strategies to promote active participation and depth of student response.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Facilitates a lesson in which every student in the class appears engaged for the duration of the lesson.</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Promotes students authentically using vocabulary and terminology relevant to the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extLst>
                  <a:ext uri="{0D108BD9-81ED-4DB2-BD59-A6C34878D82A}">
                    <a16:rowId xmlns:a16="http://schemas.microsoft.com/office/drawing/2014/main" val="2219516222"/>
                  </a:ext>
                </a:extLst>
              </a:tr>
              <a:tr h="869537">
                <a:tc>
                  <a:txBody>
                    <a:bodyPr/>
                    <a:lstStyle/>
                    <a:p>
                      <a:pPr marL="228600" marR="0" indent="-228600">
                        <a:lnSpc>
                          <a:spcPct val="107000"/>
                        </a:lnSpc>
                        <a:spcBef>
                          <a:spcPts val="0"/>
                        </a:spcBef>
                        <a:spcAft>
                          <a:spcPts val="0"/>
                        </a:spcAft>
                      </a:pPr>
                      <a:r>
                        <a:rPr lang="en-US" sz="900">
                          <a:solidFill>
                            <a:schemeClr val="bg1"/>
                          </a:solidFill>
                          <a:effectLst/>
                        </a:rPr>
                        <a:t>Shares incorrect information.</a:t>
                      </a:r>
                      <a:endParaRPr lang="en-US" sz="1000">
                        <a:solidFill>
                          <a:schemeClr val="bg1"/>
                        </a:solidFill>
                        <a:effectLst/>
                        <a:latin typeface="Calibri" panose="020F0502020204030204" pitchFamily="34" charset="0"/>
                        <a:ea typeface="Calibri" panose="020F0502020204030204" pitchFamily="34" charset="0"/>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Demonstrates an understanding of basic content. </a:t>
                      </a:r>
                      <a:endParaRPr lang="en-US" sz="1000">
                        <a:solidFill>
                          <a:schemeClr val="bg1"/>
                        </a:solidFill>
                        <a:effectLst/>
                        <a:latin typeface="Noto Sans Symbols"/>
                        <a:ea typeface="Noto Sans Symbols"/>
                        <a:cs typeface="Noto Sans Symbols"/>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1000" dirty="0">
                          <a:solidFill>
                            <a:schemeClr val="bg1"/>
                          </a:solidFill>
                          <a:effectLst/>
                          <a:highlight>
                            <a:srgbClr val="FFFF00"/>
                          </a:highlight>
                        </a:rPr>
                        <a:t> </a:t>
                      </a:r>
                      <a:r>
                        <a:rPr lang="en-US" sz="900" dirty="0">
                          <a:solidFill>
                            <a:schemeClr val="bg1"/>
                          </a:solidFill>
                          <a:effectLst/>
                          <a:highlight>
                            <a:srgbClr val="FFFF00"/>
                          </a:highlight>
                        </a:rPr>
                        <a:t>Conveys accurate information when teaching content. </a:t>
                      </a:r>
                      <a:endParaRPr lang="en-US" sz="1000" dirty="0">
                        <a:solidFill>
                          <a:schemeClr val="bg1"/>
                        </a:solidFill>
                        <a:effectLst/>
                        <a:highlight>
                          <a:srgbClr val="FFFF00"/>
                        </a:highlight>
                        <a:latin typeface="Noto Sans Symbols"/>
                        <a:ea typeface="Noto Sans Symbols"/>
                        <a:cs typeface="Noto Sans Symbols"/>
                      </a:endParaRPr>
                    </a:p>
                  </a:txBody>
                  <a:tcPr marL="43124" marR="43124" marT="0" marB="0"/>
                </a:tc>
                <a:tc>
                  <a:txBody>
                    <a:bodyPr/>
                    <a:lstStyle/>
                    <a:p>
                      <a:pPr marL="228600" marR="0" indent="-228600">
                        <a:lnSpc>
                          <a:spcPct val="107000"/>
                        </a:lnSpc>
                        <a:spcBef>
                          <a:spcPts val="0"/>
                        </a:spcBef>
                        <a:spcAft>
                          <a:spcPts val="0"/>
                        </a:spcAft>
                      </a:pPr>
                      <a:r>
                        <a:rPr lang="en-US" sz="900" dirty="0">
                          <a:solidFill>
                            <a:schemeClr val="bg1"/>
                          </a:solidFill>
                          <a:effectLst/>
                        </a:rPr>
                        <a:t>Conveys accurate content knowledge, relevant examples, and content-specific resources to engage students</a:t>
                      </a:r>
                      <a:r>
                        <a:rPr lang="en-US" sz="1000" dirty="0">
                          <a:solidFill>
                            <a:schemeClr val="bg1"/>
                          </a:solidFill>
                          <a:effectLst/>
                        </a:rPr>
                        <a:t> </a:t>
                      </a:r>
                      <a:r>
                        <a:rPr lang="en-US" sz="900" dirty="0">
                          <a:solidFill>
                            <a:schemeClr val="bg1"/>
                          </a:solidFill>
                          <a:effectLst/>
                        </a:rPr>
                        <a:t> and support learning.</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1910647824"/>
                  </a:ext>
                </a:extLst>
              </a:tr>
              <a:tr h="1027965">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Provides no evidence of addressing needed vocabulary and/or terminology for student understanding of content.</a:t>
                      </a:r>
                      <a:endParaRPr lang="en-US" sz="1000">
                        <a:solidFill>
                          <a:schemeClr val="bg1"/>
                        </a:solidFill>
                        <a:effectLst/>
                        <a:latin typeface="Noto Sans Symbols"/>
                        <a:ea typeface="Noto Sans Symbols"/>
                        <a:cs typeface="Noto Sans Symbols"/>
                      </a:endParaRPr>
                    </a:p>
                  </a:txBody>
                  <a:tcPr marL="0" marR="0" marT="0" marB="0"/>
                </a:tc>
                <a:tc>
                  <a:txBody>
                    <a:bodyPr/>
                    <a:lstStyle/>
                    <a:p>
                      <a:pPr marL="228600" marR="0" indent="-228600">
                        <a:lnSpc>
                          <a:spcPct val="107000"/>
                        </a:lnSpc>
                        <a:spcBef>
                          <a:spcPts val="0"/>
                        </a:spcBef>
                        <a:spcAft>
                          <a:spcPts val="0"/>
                        </a:spcAft>
                      </a:pPr>
                      <a:r>
                        <a:rPr lang="en-US" sz="900">
                          <a:solidFill>
                            <a:schemeClr val="bg1"/>
                          </a:solidFill>
                          <a:effectLst/>
                        </a:rPr>
                        <a:t>Plans to introduce vocabulary and terminology, but does not use strategies to enhance student engagement and responses.</a:t>
                      </a:r>
                      <a:endParaRPr lang="en-US" sz="1000">
                        <a:solidFill>
                          <a:schemeClr val="bg1"/>
                        </a:solidFill>
                        <a:effectLst/>
                        <a:latin typeface="Calibri" panose="020F0502020204030204" pitchFamily="34" charset="0"/>
                        <a:ea typeface="Calibri" panose="020F0502020204030204" pitchFamily="34" charset="0"/>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Introduces vocabulary and terminology necessary to understand content, but uses limited strategies to engage students </a:t>
                      </a:r>
                      <a:endParaRPr lang="en-US" sz="1000" dirty="0">
                        <a:solidFill>
                          <a:schemeClr val="bg1"/>
                        </a:solidFill>
                        <a:effectLst/>
                        <a:highlight>
                          <a:srgbClr val="FFFF00"/>
                        </a:highligh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Conveys vocabulary and terminology necessary to understand content and uses evidence-based instructional strategies to engage students.</a:t>
                      </a:r>
                      <a:endParaRPr lang="en-US" sz="1000" dirty="0">
                        <a:solidFill>
                          <a:schemeClr val="bg1"/>
                        </a:solidFill>
                        <a:effectLst/>
                        <a:latin typeface="Noto Sans Symbols"/>
                        <a:ea typeface="Noto Sans Symbols"/>
                        <a:cs typeface="Noto Sans Symbols"/>
                      </a:endParaRPr>
                    </a:p>
                  </a:txBody>
                  <a:tcPr marL="43124" marR="43124" marT="0" marB="0">
                    <a:solidFill>
                      <a:schemeClr val="tx2">
                        <a:lumMod val="20000"/>
                        <a:lumOff val="80000"/>
                      </a:schemeClr>
                    </a:solidFill>
                  </a:tcPr>
                </a:tc>
                <a:tc vMerge="1">
                  <a:txBody>
                    <a:bodyPr/>
                    <a:lstStyle/>
                    <a:p>
                      <a:endParaRPr lang="en-US"/>
                    </a:p>
                  </a:txBody>
                  <a:tcPr/>
                </a:tc>
                <a:extLst>
                  <a:ext uri="{0D108BD9-81ED-4DB2-BD59-A6C34878D82A}">
                    <a16:rowId xmlns:a16="http://schemas.microsoft.com/office/drawing/2014/main" val="429510454"/>
                  </a:ext>
                </a:extLst>
              </a:tr>
              <a:tr h="617867">
                <a:tc>
                  <a:txBody>
                    <a:bodyPr/>
                    <a:lstStyle/>
                    <a:p>
                      <a:pPr marL="228600" marR="0" indent="-228600">
                        <a:lnSpc>
                          <a:spcPct val="107000"/>
                        </a:lnSpc>
                        <a:spcBef>
                          <a:spcPts val="0"/>
                        </a:spcBef>
                        <a:spcAft>
                          <a:spcPts val="0"/>
                        </a:spcAft>
                      </a:pPr>
                      <a:r>
                        <a:rPr lang="en-US" sz="900">
                          <a:solidFill>
                            <a:schemeClr val="bg1"/>
                          </a:solidFill>
                          <a:effectLst/>
                        </a:rPr>
                        <a:t>Provides no evidence of planning for student engagement.</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a:solidFill>
                            <a:schemeClr val="bg1"/>
                          </a:solidFill>
                          <a:effectLst/>
                        </a:rPr>
                        <a:t>Plans for student engagement but no evidence of implementation.</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Inconsistently engages students in the content</a:t>
                      </a:r>
                      <a:r>
                        <a:rPr lang="en-US" sz="900" dirty="0">
                          <a:solidFill>
                            <a:schemeClr val="bg1"/>
                          </a:solidFill>
                          <a:effectLst/>
                        </a:rPr>
                        <a:t>.</a:t>
                      </a:r>
                      <a:endParaRPr lang="en-US" sz="1000" dirty="0">
                        <a:solidFill>
                          <a:schemeClr val="bg1"/>
                        </a:solidFill>
                        <a:effectLst/>
                        <a:latin typeface="Noto Sans Symbols"/>
                        <a:ea typeface="Noto Sans Symbols"/>
                        <a:cs typeface="Noto Sans Symbols"/>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Consistently engages the majority of students in the content. </a:t>
                      </a:r>
                      <a:endParaRPr lang="en-US" sz="1000" dirty="0">
                        <a:solidFill>
                          <a:schemeClr val="bg1"/>
                        </a:solidFill>
                        <a:effectLst/>
                        <a:latin typeface="Noto Sans Symbols"/>
                        <a:ea typeface="Noto Sans Symbols"/>
                        <a:cs typeface="Noto Sans Symbols"/>
                      </a:endParaRPr>
                    </a:p>
                  </a:txBody>
                  <a:tcPr marL="43124" marR="43124"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3175791492"/>
                  </a:ext>
                </a:extLst>
              </a:tr>
            </a:tbl>
          </a:graphicData>
        </a:graphic>
      </p:graphicFrame>
      <p:sp>
        <p:nvSpPr>
          <p:cNvPr id="10" name="Rectangle 6"/>
          <p:cNvSpPr>
            <a:spLocks noChangeArrowheads="1"/>
          </p:cNvSpPr>
          <p:nvPr/>
        </p:nvSpPr>
        <p:spPr bwMode="auto">
          <a:xfrm>
            <a:off x="2268538" y="2881313"/>
            <a:ext cx="3017837" cy="31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Title 1"/>
          <p:cNvSpPr txBox="1">
            <a:spLocks/>
          </p:cNvSpPr>
          <p:nvPr/>
        </p:nvSpPr>
        <p:spPr bwMode="auto">
          <a:xfrm>
            <a:off x="11430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Standard 1: Score of 2 </a:t>
            </a:r>
          </a:p>
        </p:txBody>
      </p:sp>
    </p:spTree>
    <p:extLst>
      <p:ext uri="{BB962C8B-B14F-4D97-AF65-F5344CB8AC3E}">
        <p14:creationId xmlns:p14="http://schemas.microsoft.com/office/powerpoint/2010/main" val="1172227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Evidence to Support Score</a:t>
            </a:r>
          </a:p>
        </p:txBody>
      </p:sp>
      <p:sp>
        <p:nvSpPr>
          <p:cNvPr id="102403" name="Content Placeholder 2"/>
          <p:cNvSpPr>
            <a:spLocks noGrp="1"/>
          </p:cNvSpPr>
          <p:nvPr>
            <p:ph idx="4294967295"/>
          </p:nvPr>
        </p:nvSpPr>
        <p:spPr>
          <a:xfrm>
            <a:off x="1295400" y="1905000"/>
            <a:ext cx="7467600" cy="4525962"/>
          </a:xfrm>
        </p:spPr>
        <p:txBody>
          <a:bodyPr/>
          <a:lstStyle/>
          <a:p>
            <a:r>
              <a:rPr lang="en-US" dirty="0">
                <a:solidFill>
                  <a:schemeClr val="tx2">
                    <a:lumMod val="60000"/>
                    <a:lumOff val="40000"/>
                  </a:schemeClr>
                </a:solidFill>
                <a:latin typeface="Times New Roman" panose="02020603050405020304" pitchFamily="18" charset="0"/>
                <a:cs typeface="Times New Roman" panose="02020603050405020304" pitchFamily="18" charset="0"/>
              </a:rPr>
              <a:t>The lecture format provided students with limited opportunities to process content.</a:t>
            </a:r>
          </a:p>
          <a:p>
            <a:r>
              <a:rPr lang="en-US" dirty="0">
                <a:latin typeface="Times New Roman" panose="02020603050405020304" pitchFamily="18" charset="0"/>
                <a:cs typeface="Times New Roman" panose="02020603050405020304" pitchFamily="18" charset="0"/>
              </a:rPr>
              <a:t>Students are inconsistently engaged in the content with a limited number of student responses.</a:t>
            </a:r>
          </a:p>
          <a:p>
            <a:r>
              <a:rPr lang="en-US" dirty="0">
                <a:solidFill>
                  <a:schemeClr val="tx2">
                    <a:lumMod val="60000"/>
                    <a:lumOff val="40000"/>
                  </a:schemeClr>
                </a:solidFill>
                <a:latin typeface="Times New Roman" panose="02020603050405020304" pitchFamily="18" charset="0"/>
                <a:cs typeface="Times New Roman" panose="02020603050405020304" pitchFamily="18" charset="0"/>
              </a:rPr>
              <a:t>The teacher does not demonstrate a depth of knowledge about the content or explain it in student friendly language.</a:t>
            </a:r>
          </a:p>
          <a:p>
            <a:r>
              <a:rPr lang="en-US" dirty="0">
                <a:latin typeface="Times New Roman" panose="02020603050405020304" pitchFamily="18" charset="0"/>
                <a:cs typeface="Times New Roman" panose="02020603050405020304" pitchFamily="18" charset="0"/>
              </a:rPr>
              <a:t>Vocabulary is not introduced with purpose or intentionality.</a:t>
            </a:r>
          </a:p>
          <a:p>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a:p>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7359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278402830"/>
              </p:ext>
            </p:extLst>
          </p:nvPr>
        </p:nvGraphicFramePr>
        <p:xfrm>
          <a:off x="0" y="1828801"/>
          <a:ext cx="9144001" cy="5478653"/>
        </p:xfrm>
        <a:graphic>
          <a:graphicData uri="http://schemas.openxmlformats.org/drawingml/2006/table">
            <a:tbl>
              <a:tblPr bandRow="1">
                <a:tableStyleId>{5C22544A-7EE6-4342-B048-85BDC9FD1C3A}</a:tableStyleId>
              </a:tblPr>
              <a:tblGrid>
                <a:gridCol w="1675446">
                  <a:extLst>
                    <a:ext uri="{9D8B030D-6E8A-4147-A177-3AD203B41FA5}">
                      <a16:colId xmlns:a16="http://schemas.microsoft.com/office/drawing/2014/main" val="948936654"/>
                    </a:ext>
                  </a:extLst>
                </a:gridCol>
                <a:gridCol w="1768646">
                  <a:extLst>
                    <a:ext uri="{9D8B030D-6E8A-4147-A177-3AD203B41FA5}">
                      <a16:colId xmlns:a16="http://schemas.microsoft.com/office/drawing/2014/main" val="1420868628"/>
                    </a:ext>
                  </a:extLst>
                </a:gridCol>
                <a:gridCol w="1705102">
                  <a:extLst>
                    <a:ext uri="{9D8B030D-6E8A-4147-A177-3AD203B41FA5}">
                      <a16:colId xmlns:a16="http://schemas.microsoft.com/office/drawing/2014/main" val="1922233585"/>
                    </a:ext>
                  </a:extLst>
                </a:gridCol>
                <a:gridCol w="1723459">
                  <a:extLst>
                    <a:ext uri="{9D8B030D-6E8A-4147-A177-3AD203B41FA5}">
                      <a16:colId xmlns:a16="http://schemas.microsoft.com/office/drawing/2014/main" val="59481152"/>
                    </a:ext>
                  </a:extLst>
                </a:gridCol>
                <a:gridCol w="2271348">
                  <a:extLst>
                    <a:ext uri="{9D8B030D-6E8A-4147-A177-3AD203B41FA5}">
                      <a16:colId xmlns:a16="http://schemas.microsoft.com/office/drawing/2014/main" val="3536199957"/>
                    </a:ext>
                  </a:extLst>
                </a:gridCol>
              </a:tblGrid>
              <a:tr h="389886">
                <a:tc gridSpan="5">
                  <a:txBody>
                    <a:bodyPr/>
                    <a:lstStyle/>
                    <a:p>
                      <a:pPr marL="0" marR="0">
                        <a:lnSpc>
                          <a:spcPct val="107000"/>
                        </a:lnSpc>
                        <a:spcBef>
                          <a:spcPts val="0"/>
                        </a:spcBef>
                        <a:spcAft>
                          <a:spcPts val="0"/>
                        </a:spcAft>
                      </a:pPr>
                      <a:r>
                        <a:rPr lang="en-US" sz="900">
                          <a:solidFill>
                            <a:schemeClr val="bg1"/>
                          </a:solidFill>
                          <a:effectLst/>
                        </a:rPr>
                        <a:t>Standard 4:  Critical Thinking. The teacher candidate uses a variety of instructional strategies and resources to encourage students’ critical thinking, problem solving, and performance skills.</a:t>
                      </a:r>
                      <a:endParaRPr lang="en-US" sz="10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56233074"/>
                  </a:ext>
                </a:extLst>
              </a:tr>
              <a:tr h="1364551">
                <a:tc>
                  <a:txBody>
                    <a:bodyPr/>
                    <a:lstStyle/>
                    <a:p>
                      <a:pPr marL="0" marR="0">
                        <a:lnSpc>
                          <a:spcPct val="107000"/>
                        </a:lnSpc>
                        <a:spcBef>
                          <a:spcPts val="0"/>
                        </a:spcBef>
                        <a:spcAft>
                          <a:spcPts val="0"/>
                        </a:spcAft>
                      </a:pPr>
                      <a:r>
                        <a:rPr lang="en-US" sz="900">
                          <a:solidFill>
                            <a:schemeClr val="bg1"/>
                          </a:solidFill>
                          <a:effectLst/>
                        </a:rPr>
                        <a:t>0-The teacher candidate does not possess the necessary knowledge, therefore, the standard is not evident or is incorrect in performance.</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a:txBody>
                    <a:bodyPr/>
                    <a:lstStyle/>
                    <a:p>
                      <a:pPr marL="0" marR="0">
                        <a:lnSpc>
                          <a:spcPct val="107000"/>
                        </a:lnSpc>
                        <a:spcBef>
                          <a:spcPts val="0"/>
                        </a:spcBef>
                        <a:spcAft>
                          <a:spcPts val="0"/>
                        </a:spcAft>
                      </a:pPr>
                      <a:r>
                        <a:rPr lang="en-US" sz="900">
                          <a:solidFill>
                            <a:schemeClr val="bg1"/>
                          </a:solidFill>
                          <a:effectLst/>
                        </a:rPr>
                        <a:t>1-Emerging Candidate: The teacher candidate is able to articulate the necessary knowledge, but does not demonstrate in performance. </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a:txBody>
                    <a:bodyPr/>
                    <a:lstStyle/>
                    <a:p>
                      <a:pPr marL="0" marR="0">
                        <a:lnSpc>
                          <a:spcPct val="107000"/>
                        </a:lnSpc>
                        <a:spcBef>
                          <a:spcPts val="0"/>
                        </a:spcBef>
                        <a:spcAft>
                          <a:spcPts val="0"/>
                        </a:spcAft>
                      </a:pPr>
                      <a:r>
                        <a:rPr lang="en-US" sz="900">
                          <a:solidFill>
                            <a:schemeClr val="bg1"/>
                          </a:solidFill>
                          <a:effectLst/>
                        </a:rPr>
                        <a:t>2-Developing Candidate: The teacher candidate is able to articulate the necessary knowledge and demonstrates in performance with some success.</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a:txBody>
                    <a:bodyPr/>
                    <a:lstStyle/>
                    <a:p>
                      <a:pPr marL="0" marR="0">
                        <a:lnSpc>
                          <a:spcPct val="107000"/>
                        </a:lnSpc>
                        <a:spcBef>
                          <a:spcPts val="0"/>
                        </a:spcBef>
                        <a:spcAft>
                          <a:spcPts val="0"/>
                        </a:spcAft>
                      </a:pPr>
                      <a:r>
                        <a:rPr lang="en-US" sz="900">
                          <a:solidFill>
                            <a:schemeClr val="bg1"/>
                          </a:solidFill>
                          <a:effectLst/>
                        </a:rPr>
                        <a:t>3-Skilled Candidate: The teacher candidate is able to articulate the necessary knowledge and effectively demonstrates in performance.</a:t>
                      </a:r>
                      <a:endParaRPr lang="en-US" sz="1000">
                        <a:solidFill>
                          <a:schemeClr val="bg1"/>
                        </a:solidFill>
                        <a:effectLst/>
                      </a:endParaRPr>
                    </a:p>
                    <a:p>
                      <a:pPr marL="0" marR="0">
                        <a:lnSpc>
                          <a:spcPct val="107000"/>
                        </a:lnSpc>
                        <a:spcBef>
                          <a:spcPts val="0"/>
                        </a:spcBef>
                        <a:spcAft>
                          <a:spcPts val="0"/>
                        </a:spcAft>
                      </a:pPr>
                      <a:r>
                        <a:rPr lang="en-US" sz="1000">
                          <a:solidFill>
                            <a:schemeClr val="bg1"/>
                          </a:solidFill>
                          <a:effectLst/>
                        </a:rPr>
                        <a:t> </a:t>
                      </a:r>
                    </a:p>
                    <a:p>
                      <a:pPr marL="0" marR="0">
                        <a:lnSpc>
                          <a:spcPct val="107000"/>
                        </a:lnSpc>
                        <a:spcBef>
                          <a:spcPts val="0"/>
                        </a:spcBef>
                        <a:spcAft>
                          <a:spcPts val="0"/>
                        </a:spcAft>
                      </a:pPr>
                      <a:r>
                        <a:rPr lang="en-US" sz="900">
                          <a:solidFill>
                            <a:schemeClr val="bg1"/>
                          </a:solidFill>
                          <a:effectLst/>
                        </a:rPr>
                        <a:t>Expected level of performance by the end of the student teaching semester.</a:t>
                      </a:r>
                      <a:endParaRPr lang="en-US" sz="10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tc>
                  <a:txBody>
                    <a:bodyPr/>
                    <a:lstStyle/>
                    <a:p>
                      <a:pPr marL="0" marR="0">
                        <a:lnSpc>
                          <a:spcPct val="107000"/>
                        </a:lnSpc>
                        <a:spcBef>
                          <a:spcPts val="0"/>
                        </a:spcBef>
                        <a:spcAft>
                          <a:spcPts val="0"/>
                        </a:spcAft>
                      </a:pPr>
                      <a:r>
                        <a:rPr lang="en-US" sz="9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10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36438" marR="36438" marT="0" marB="0"/>
                </a:tc>
                <a:extLst>
                  <a:ext uri="{0D108BD9-81ED-4DB2-BD59-A6C34878D82A}">
                    <a16:rowId xmlns:a16="http://schemas.microsoft.com/office/drawing/2014/main" val="624658641"/>
                  </a:ext>
                </a:extLst>
              </a:tr>
              <a:tr h="818691">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Demonstrates no awareness of the importance of students sharing ideas and generating possible solutions.</a:t>
                      </a:r>
                      <a:endParaRPr lang="en-US" sz="1000" dirty="0">
                        <a:solidFill>
                          <a:schemeClr val="bg1"/>
                        </a:solidFill>
                        <a:effectLst/>
                        <a:latin typeface="Noto Sans Symbols"/>
                        <a:ea typeface="Noto Sans Symbols"/>
                        <a:cs typeface="Noto Sans Symbols"/>
                      </a:endParaRPr>
                    </a:p>
                  </a:txBody>
                  <a:tcPr marL="36438" marR="36438" marT="0" marB="0">
                    <a:solidFill>
                      <a:schemeClr val="tx2">
                        <a:lumMod val="20000"/>
                        <a:lumOff val="80000"/>
                      </a:schemeClr>
                    </a:solidFill>
                  </a:tcPr>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Plans strategies to facilitate opportunities for students to share ideas and generate possible solutions.</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Uses strategies for   some students to share ideas and generate possible solutions.</a:t>
                      </a:r>
                      <a:endParaRPr lang="en-US" sz="1000" dirty="0">
                        <a:solidFill>
                          <a:schemeClr val="bg1"/>
                        </a:solidFill>
                        <a:effectLst/>
                        <a:highlight>
                          <a:srgbClr val="FFFF00"/>
                        </a:highligh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900" dirty="0">
                          <a:solidFill>
                            <a:schemeClr val="bg1"/>
                          </a:solidFill>
                          <a:effectLst/>
                        </a:rPr>
                        <a:t>Implements strategies in which most students convey their ideas or solutions through product or process.</a:t>
                      </a:r>
                      <a:r>
                        <a:rPr lang="en-US" sz="1000" dirty="0">
                          <a:solidFill>
                            <a:schemeClr val="bg1"/>
                          </a:solidFill>
                          <a:effectLst/>
                        </a:rPr>
                        <a:t> </a:t>
                      </a:r>
                      <a:endParaRPr lang="en-US" sz="1000" dirty="0">
                        <a:solidFill>
                          <a:schemeClr val="bg1"/>
                        </a:solidFill>
                        <a:effectLst/>
                        <a:latin typeface="Noto Sans Symbols"/>
                        <a:ea typeface="Noto Sans Symbols"/>
                        <a:cs typeface="Noto Sans Symbols"/>
                      </a:endParaRPr>
                    </a:p>
                  </a:txBody>
                  <a:tcPr marL="36438" marR="36438" marT="0" marB="0">
                    <a:solidFill>
                      <a:schemeClr val="tx2">
                        <a:lumMod val="20000"/>
                        <a:lumOff val="80000"/>
                      </a:schemeClr>
                    </a:solidFill>
                  </a:tcPr>
                </a:tc>
                <a:tc rowSpan="4">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Facilitates student-centered lessons in which students discover for themselves the desired knowledge or skills, rather than relying on teacher-provided information.</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opportunities for students to demonstrate creativity, engage in creative problem-solving, and develop curiosity through hands-on experiences.</a:t>
                      </a:r>
                      <a:endParaRPr lang="en-US" sz="1000" dirty="0">
                        <a:solidFill>
                          <a:schemeClr val="bg1"/>
                        </a:solidFill>
                        <a:effectLst/>
                      </a:endParaRPr>
                    </a:p>
                    <a:p>
                      <a:pPr marL="234950" marR="254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Allows students to express their thoughts, feelings, insights, opinions, and attitudes (not just knowledge) through a variety of media.</a:t>
                      </a:r>
                      <a:endParaRPr lang="en-US" sz="1000" dirty="0">
                        <a:solidFill>
                          <a:schemeClr val="bg1"/>
                        </a:solidFill>
                        <a:effectLst/>
                      </a:endParaRPr>
                    </a:p>
                    <a:p>
                      <a:pPr marL="234950" marR="254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800"/>
                        </a:spcAft>
                        <a:buSzPts val="1000"/>
                        <a:buFont typeface="Arial" panose="020B0604020202020204" pitchFamily="34" charset="0"/>
                        <a:buChar char="●"/>
                      </a:pPr>
                      <a:r>
                        <a:rPr lang="en-US" sz="900" dirty="0">
                          <a:solidFill>
                            <a:schemeClr val="bg1"/>
                          </a:solidFill>
                          <a:effectLst/>
                        </a:rPr>
                        <a:t>Provides opportunities for student thinking to delve into real-world topics, which address differing viewpoints, and allows students to respectfully justify their own opinion and solution to a problem.</a:t>
                      </a:r>
                      <a:endParaRPr lang="en-US" sz="1000" dirty="0">
                        <a:solidFill>
                          <a:schemeClr val="bg1"/>
                        </a:solidFill>
                        <a:effectLst/>
                        <a:latin typeface="Noto Sans Symbols"/>
                        <a:ea typeface="Noto Sans Symbols"/>
                        <a:cs typeface="Noto Sans Symbols"/>
                      </a:endParaRPr>
                    </a:p>
                  </a:txBody>
                  <a:tcPr marL="36438" marR="36438" marT="0" marB="0"/>
                </a:tc>
                <a:extLst>
                  <a:ext uri="{0D108BD9-81ED-4DB2-BD59-A6C34878D82A}">
                    <a16:rowId xmlns:a16="http://schemas.microsoft.com/office/drawing/2014/main" val="1519746870"/>
                  </a:ext>
                </a:extLst>
              </a:tr>
              <a:tr h="935646">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no evidence of knowledge of importance of student analysis and discussion of problems and possible solutions.</a:t>
                      </a:r>
                      <a:endParaRPr lang="en-US" sz="1000" dirty="0">
                        <a:solidFill>
                          <a:schemeClr val="bg1"/>
                        </a:solidFill>
                        <a:effectLst/>
                        <a:latin typeface="Noto Sans Symbols"/>
                        <a:ea typeface="Noto Sans Symbols"/>
                        <a:cs typeface="Noto Sans Symbols"/>
                      </a:endParaRPr>
                    </a:p>
                  </a:txBody>
                  <a:tcPr marL="36438" marR="36438" marT="0" marB="0">
                    <a:solidFill>
                      <a:schemeClr val="accent5">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Plans strategies for analyzing and discussing problems and possible solutions.</a:t>
                      </a:r>
                      <a:endParaRPr lang="en-US" sz="1000" dirty="0">
                        <a:solidFill>
                          <a:schemeClr val="bg1"/>
                        </a:solidFill>
                        <a:effectLst/>
                        <a:highlight>
                          <a:srgbClr val="FFFF00"/>
                        </a:highligh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Creates opportunities for some students to analyze and discuss problems and possible solutions.</a:t>
                      </a:r>
                      <a:endParaRPr lang="en-US" sz="1000" dirty="0">
                        <a:solidFill>
                          <a:schemeClr val="bg1"/>
                        </a:solidFill>
                        <a:effectLs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800"/>
                        </a:spcAft>
                        <a:buSzPts val="1000"/>
                        <a:buFont typeface="Arial" panose="020B0604020202020204" pitchFamily="34" charset="0"/>
                        <a:buChar char="●"/>
                      </a:pPr>
                      <a:r>
                        <a:rPr lang="en-US" sz="900" dirty="0">
                          <a:solidFill>
                            <a:schemeClr val="bg1"/>
                          </a:solidFill>
                          <a:effectLst/>
                        </a:rPr>
                        <a:t>Facilitates opportunities in which most students analyze and discuss problems and possible solutions. </a:t>
                      </a:r>
                      <a:endParaRPr lang="en-US" sz="1000" dirty="0">
                        <a:solidFill>
                          <a:schemeClr val="bg1"/>
                        </a:solidFill>
                        <a:effectLst/>
                        <a:latin typeface="Noto Sans Symbols"/>
                        <a:ea typeface="Noto Sans Symbols"/>
                        <a:cs typeface="Noto Sans Symbols"/>
                      </a:endParaRPr>
                    </a:p>
                  </a:txBody>
                  <a:tcPr marL="36438" marR="36438"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1836395250"/>
                  </a:ext>
                </a:extLst>
              </a:tr>
              <a:tr h="727747">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no evidence of using questions that promote critical thinking.</a:t>
                      </a:r>
                      <a:endParaRPr lang="en-US" sz="1000" dirty="0">
                        <a:solidFill>
                          <a:schemeClr val="bg1"/>
                        </a:solidFill>
                        <a:effectLst/>
                        <a:latin typeface="Noto Sans Symbols"/>
                        <a:ea typeface="Noto Sans Symbols"/>
                        <a:cs typeface="Noto Sans Symbols"/>
                      </a:endParaRPr>
                    </a:p>
                  </a:txBody>
                  <a:tcPr marL="36438" marR="36438" marT="0" marB="0">
                    <a:solidFill>
                      <a:schemeClr val="tx2">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Plans to use questions that promote critical thinking.</a:t>
                      </a:r>
                      <a:br>
                        <a:rPr lang="en-US" sz="900" dirty="0">
                          <a:solidFill>
                            <a:schemeClr val="bg1"/>
                          </a:solidFill>
                          <a:effectLst/>
                        </a:rPr>
                      </a:br>
                      <a:br>
                        <a:rPr lang="en-US" sz="900" dirty="0">
                          <a:solidFill>
                            <a:schemeClr val="bg1"/>
                          </a:solidFill>
                          <a:effectLst/>
                        </a:rPr>
                      </a:br>
                      <a:endParaRPr lang="en-US" sz="1000" dirty="0">
                        <a:solidFill>
                          <a:schemeClr val="bg1"/>
                        </a:solidFill>
                        <a:effectLs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1200"/>
                        </a:spcAft>
                        <a:buSzPts val="1000"/>
                        <a:buFont typeface="Arial" panose="020B0604020202020204" pitchFamily="34" charset="0"/>
                        <a:buChar char="●"/>
                      </a:pPr>
                      <a:r>
                        <a:rPr lang="en-US" sz="900" dirty="0">
                          <a:solidFill>
                            <a:schemeClr val="bg1"/>
                          </a:solidFill>
                          <a:effectLst/>
                        </a:rPr>
                        <a:t>Uses questioning techniques that promote students’ critical thinking.</a:t>
                      </a:r>
                      <a:endParaRPr lang="en-US" sz="1000" dirty="0">
                        <a:solidFill>
                          <a:schemeClr val="bg1"/>
                        </a:solidFill>
                        <a:effectLst/>
                        <a:latin typeface="Noto Sans Symbols"/>
                        <a:ea typeface="Noto Sans Symbols"/>
                        <a:cs typeface="Noto Sans Symbols"/>
                      </a:endParaRPr>
                    </a:p>
                  </a:txBody>
                  <a:tcPr marL="36438" marR="36438" marT="0" marB="0">
                    <a:solidFill>
                      <a:schemeClr val="tx2">
                        <a:lumMod val="20000"/>
                        <a:lumOff val="80000"/>
                      </a:schemeClr>
                    </a:solidFill>
                  </a:tcPr>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Uses questioning techniques that result in most students providing answers reflecting critical thinking.</a:t>
                      </a:r>
                      <a:endParaRPr lang="en-US" sz="1000" dirty="0">
                        <a:solidFill>
                          <a:schemeClr val="bg1"/>
                        </a:solidFill>
                        <a:effectLst/>
                        <a:latin typeface="Noto Sans Symbols"/>
                        <a:ea typeface="Noto Sans Symbols"/>
                        <a:cs typeface="Noto Sans Symbols"/>
                      </a:endParaRPr>
                    </a:p>
                  </a:txBody>
                  <a:tcPr marL="36438" marR="36438" marT="0" marB="0">
                    <a:solidFill>
                      <a:schemeClr val="tx2">
                        <a:lumMod val="20000"/>
                        <a:lumOff val="80000"/>
                      </a:schemeClr>
                    </a:solidFill>
                  </a:tcPr>
                </a:tc>
                <a:tc vMerge="1">
                  <a:txBody>
                    <a:bodyPr/>
                    <a:lstStyle/>
                    <a:p>
                      <a:endParaRPr lang="en-US"/>
                    </a:p>
                  </a:txBody>
                  <a:tcPr/>
                </a:tc>
                <a:extLst>
                  <a:ext uri="{0D108BD9-81ED-4DB2-BD59-A6C34878D82A}">
                    <a16:rowId xmlns:a16="http://schemas.microsoft.com/office/drawing/2014/main" val="2503874848"/>
                  </a:ext>
                </a:extLst>
              </a:tr>
              <a:tr h="792677">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Provides no evidence of higher order thinking.</a:t>
                      </a:r>
                      <a:endParaRPr lang="en-US" sz="1000" dirty="0">
                        <a:solidFill>
                          <a:schemeClr val="bg1"/>
                        </a:solidFill>
                        <a:effectLst/>
                        <a:latin typeface="Noto Sans Symbols"/>
                        <a:ea typeface="Noto Sans Symbols"/>
                        <a:cs typeface="Noto Sans Symbols"/>
                      </a:endParaRPr>
                    </a:p>
                  </a:txBody>
                  <a:tcPr marL="36438" marR="36438" marT="0" marB="0">
                    <a:solidFill>
                      <a:schemeClr val="accent5">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Plans for higher order thinking.</a:t>
                      </a:r>
                      <a:endParaRPr lang="en-US" sz="1000" dirty="0">
                        <a:solidFill>
                          <a:schemeClr val="bg1"/>
                        </a:solidFill>
                        <a:effectLst/>
                        <a:highlight>
                          <a:srgbClr val="FFFF00"/>
                        </a:highlight>
                        <a:latin typeface="Noto Sans Symbols"/>
                        <a:ea typeface="Noto Sans Symbols"/>
                        <a:cs typeface="Noto Sans Symbols"/>
                      </a:endParaRPr>
                    </a:p>
                  </a:txBody>
                  <a:tcPr marL="36438" marR="36438"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Uses strategies to incorporate higher order thinking.</a:t>
                      </a:r>
                      <a:endParaRPr lang="en-US" sz="1000">
                        <a:solidFill>
                          <a:schemeClr val="bg1"/>
                        </a:solidFill>
                        <a:effectLst/>
                        <a:latin typeface="Noto Sans Symbols"/>
                        <a:ea typeface="Noto Sans Symbols"/>
                        <a:cs typeface="Noto Sans Symbols"/>
                      </a:endParaRPr>
                    </a:p>
                  </a:txBody>
                  <a:tcPr marL="36438" marR="36438"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Consistently uses evidence-based strategies to promote higher order thinking. </a:t>
                      </a:r>
                      <a:endParaRPr lang="en-US" sz="1000" dirty="0">
                        <a:solidFill>
                          <a:schemeClr val="bg1"/>
                        </a:solidFill>
                        <a:effectLst/>
                        <a:latin typeface="Noto Sans Symbols"/>
                        <a:ea typeface="Noto Sans Symbols"/>
                        <a:cs typeface="Noto Sans Symbols"/>
                      </a:endParaRPr>
                    </a:p>
                  </a:txBody>
                  <a:tcPr marL="36438" marR="36438"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1841292771"/>
                  </a:ext>
                </a:extLst>
              </a:tr>
            </a:tbl>
          </a:graphicData>
        </a:graphic>
      </p:graphicFrame>
      <p:sp>
        <p:nvSpPr>
          <p:cNvPr id="8" name="Title 1"/>
          <p:cNvSpPr txBox="1">
            <a:spLocks/>
          </p:cNvSpPr>
          <p:nvPr/>
        </p:nvSpPr>
        <p:spPr bwMode="auto">
          <a:xfrm>
            <a:off x="13716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Standard 4: Score of 1</a:t>
            </a:r>
          </a:p>
        </p:txBody>
      </p:sp>
    </p:spTree>
    <p:extLst>
      <p:ext uri="{BB962C8B-B14F-4D97-AF65-F5344CB8AC3E}">
        <p14:creationId xmlns:p14="http://schemas.microsoft.com/office/powerpoint/2010/main" val="38415571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Evidence to Support Score</a:t>
            </a:r>
          </a:p>
        </p:txBody>
      </p:sp>
      <p:sp>
        <p:nvSpPr>
          <p:cNvPr id="102403" name="Content Placeholder 2"/>
          <p:cNvSpPr>
            <a:spLocks noGrp="1"/>
          </p:cNvSpPr>
          <p:nvPr>
            <p:ph idx="4294967295"/>
          </p:nvPr>
        </p:nvSpPr>
        <p:spPr>
          <a:xfrm>
            <a:off x="1295400" y="1905000"/>
            <a:ext cx="7467600" cy="4525962"/>
          </a:xfrm>
        </p:spPr>
        <p:txBody>
          <a:bodyPr/>
          <a:lstStyle/>
          <a:p>
            <a:r>
              <a:rPr lang="en-US" dirty="0">
                <a:solidFill>
                  <a:schemeClr val="tx2">
                    <a:lumMod val="60000"/>
                    <a:lumOff val="40000"/>
                  </a:schemeClr>
                </a:solidFill>
                <a:latin typeface="Times New Roman" panose="02020603050405020304" pitchFamily="18" charset="0"/>
                <a:cs typeface="Times New Roman" panose="02020603050405020304" pitchFamily="18" charset="0"/>
              </a:rPr>
              <a:t>Some students have the opportunity to share ideas, but a limited number of students are called on.</a:t>
            </a:r>
          </a:p>
          <a:p>
            <a:r>
              <a:rPr lang="en-US" dirty="0">
                <a:latin typeface="Times New Roman" panose="02020603050405020304" pitchFamily="18" charset="0"/>
                <a:cs typeface="Times New Roman" panose="02020603050405020304" pitchFamily="18" charset="0"/>
              </a:rPr>
              <a:t>Students do not engage in discussion with one another in order to analyze problems and consider solutions.</a:t>
            </a:r>
          </a:p>
          <a:p>
            <a:r>
              <a:rPr lang="en-US" dirty="0">
                <a:solidFill>
                  <a:schemeClr val="tx2">
                    <a:lumMod val="60000"/>
                    <a:lumOff val="40000"/>
                  </a:schemeClr>
                </a:solidFill>
                <a:latin typeface="Times New Roman" panose="02020603050405020304" pitchFamily="18" charset="0"/>
                <a:cs typeface="Times New Roman" panose="02020603050405020304" pitchFamily="18" charset="0"/>
              </a:rPr>
              <a:t>Some questioning techniques are used to allow a few students to engage in a level of critical thinking, however, most questions asked do not promote higher order thinking.</a:t>
            </a:r>
          </a:p>
          <a:p>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a:p>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a:p>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82763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47252394"/>
              </p:ext>
            </p:extLst>
          </p:nvPr>
        </p:nvGraphicFramePr>
        <p:xfrm>
          <a:off x="-1" y="1676400"/>
          <a:ext cx="9144000" cy="5257801"/>
        </p:xfrm>
        <a:graphic>
          <a:graphicData uri="http://schemas.openxmlformats.org/drawingml/2006/table">
            <a:tbl>
              <a:tblPr bandRow="1">
                <a:tableStyleId>{5C22544A-7EE6-4342-B048-85BDC9FD1C3A}</a:tableStyleId>
              </a:tblPr>
              <a:tblGrid>
                <a:gridCol w="1684755">
                  <a:extLst>
                    <a:ext uri="{9D8B030D-6E8A-4147-A177-3AD203B41FA5}">
                      <a16:colId xmlns:a16="http://schemas.microsoft.com/office/drawing/2014/main" val="202601624"/>
                    </a:ext>
                  </a:extLst>
                </a:gridCol>
                <a:gridCol w="1777256">
                  <a:extLst>
                    <a:ext uri="{9D8B030D-6E8A-4147-A177-3AD203B41FA5}">
                      <a16:colId xmlns:a16="http://schemas.microsoft.com/office/drawing/2014/main" val="2519952110"/>
                    </a:ext>
                  </a:extLst>
                </a:gridCol>
                <a:gridCol w="1856338">
                  <a:extLst>
                    <a:ext uri="{9D8B030D-6E8A-4147-A177-3AD203B41FA5}">
                      <a16:colId xmlns:a16="http://schemas.microsoft.com/office/drawing/2014/main" val="1096978401"/>
                    </a:ext>
                  </a:extLst>
                </a:gridCol>
                <a:gridCol w="1685461">
                  <a:extLst>
                    <a:ext uri="{9D8B030D-6E8A-4147-A177-3AD203B41FA5}">
                      <a16:colId xmlns:a16="http://schemas.microsoft.com/office/drawing/2014/main" val="1102313191"/>
                    </a:ext>
                  </a:extLst>
                </a:gridCol>
                <a:gridCol w="2140190">
                  <a:extLst>
                    <a:ext uri="{9D8B030D-6E8A-4147-A177-3AD203B41FA5}">
                      <a16:colId xmlns:a16="http://schemas.microsoft.com/office/drawing/2014/main" val="3342650703"/>
                    </a:ext>
                  </a:extLst>
                </a:gridCol>
              </a:tblGrid>
              <a:tr h="444346">
                <a:tc gridSpan="5">
                  <a:txBody>
                    <a:bodyPr/>
                    <a:lstStyle/>
                    <a:p>
                      <a:pPr marL="0" marR="0">
                        <a:lnSpc>
                          <a:spcPct val="107000"/>
                        </a:lnSpc>
                        <a:spcBef>
                          <a:spcPts val="0"/>
                        </a:spcBef>
                        <a:spcAft>
                          <a:spcPts val="0"/>
                        </a:spcAft>
                      </a:pPr>
                      <a:r>
                        <a:rPr lang="en-US" sz="800">
                          <a:solidFill>
                            <a:schemeClr val="bg1"/>
                          </a:solidFill>
                          <a:effectLst/>
                        </a:rPr>
                        <a:t>Standard 7:  Student Assessment and Data Analysis. The teacher candidate understands and uses formative and summative assessment strategies to assess the learner’s progress and uses both classroom and standardized assessment data to plan ongoing instruction.   </a:t>
                      </a:r>
                      <a:endParaRPr lang="en-US" sz="9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39722" marR="3972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01592210"/>
                  </a:ext>
                </a:extLst>
              </a:tr>
              <a:tr h="1510683">
                <a:tc>
                  <a:txBody>
                    <a:bodyPr/>
                    <a:lstStyle/>
                    <a:p>
                      <a:pPr marL="0" marR="0">
                        <a:lnSpc>
                          <a:spcPct val="107000"/>
                        </a:lnSpc>
                        <a:spcBef>
                          <a:spcPts val="0"/>
                        </a:spcBef>
                        <a:spcAft>
                          <a:spcPts val="0"/>
                        </a:spcAft>
                      </a:pPr>
                      <a:r>
                        <a:rPr lang="en-US" sz="800" dirty="0">
                          <a:solidFill>
                            <a:schemeClr val="bg1"/>
                          </a:solidFill>
                          <a:effectLst/>
                        </a:rPr>
                        <a:t>0-The teacher candidate does not possess the necessary knowledge, therefore, the standard is not evident or is incorrect in performance.</a:t>
                      </a: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0" marR="0">
                        <a:lnSpc>
                          <a:spcPct val="107000"/>
                        </a:lnSpc>
                        <a:spcBef>
                          <a:spcPts val="0"/>
                        </a:spcBef>
                        <a:spcAft>
                          <a:spcPts val="0"/>
                        </a:spcAft>
                      </a:pPr>
                      <a:r>
                        <a:rPr lang="en-US" sz="800">
                          <a:solidFill>
                            <a:schemeClr val="bg1"/>
                          </a:solidFill>
                          <a:effectLst/>
                        </a:rPr>
                        <a:t>1-Emerging Candidate: The teacher candidate is able to articulate the necessary knowledge, but does not demonstrate in performance. </a:t>
                      </a:r>
                      <a:endParaRPr lang="en-US" sz="90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0" marR="0">
                        <a:lnSpc>
                          <a:spcPct val="107000"/>
                        </a:lnSpc>
                        <a:spcBef>
                          <a:spcPts val="0"/>
                        </a:spcBef>
                        <a:spcAft>
                          <a:spcPts val="0"/>
                        </a:spcAft>
                      </a:pPr>
                      <a:r>
                        <a:rPr lang="en-US" sz="800" dirty="0">
                          <a:solidFill>
                            <a:schemeClr val="bg1"/>
                          </a:solidFill>
                          <a:effectLst/>
                        </a:rPr>
                        <a:t>2-Developing Candidate: The teacher candidate is able to articulate the necessary knowledge and demonstrates in performance with some success.</a:t>
                      </a: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0" marR="0">
                        <a:lnSpc>
                          <a:spcPct val="107000"/>
                        </a:lnSpc>
                        <a:spcBef>
                          <a:spcPts val="0"/>
                        </a:spcBef>
                        <a:spcAft>
                          <a:spcPts val="0"/>
                        </a:spcAft>
                      </a:pPr>
                      <a:r>
                        <a:rPr lang="en-US" sz="800">
                          <a:solidFill>
                            <a:schemeClr val="bg1"/>
                          </a:solidFill>
                          <a:effectLst/>
                        </a:rPr>
                        <a:t>3-Skilled Candidate: The teacher candidate is able to articulate the necessary knowledge and effectively demonstrates in performance.</a:t>
                      </a:r>
                      <a:endParaRPr lang="en-US" sz="9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900">
                        <a:solidFill>
                          <a:schemeClr val="bg1"/>
                        </a:solidFill>
                        <a:effectLst/>
                      </a:endParaRPr>
                    </a:p>
                    <a:p>
                      <a:pPr marL="0" marR="0">
                        <a:lnSpc>
                          <a:spcPct val="107000"/>
                        </a:lnSpc>
                        <a:spcBef>
                          <a:spcPts val="0"/>
                        </a:spcBef>
                        <a:spcAft>
                          <a:spcPts val="0"/>
                        </a:spcAft>
                      </a:pPr>
                      <a:r>
                        <a:rPr lang="en-US" sz="800">
                          <a:solidFill>
                            <a:schemeClr val="bg1"/>
                          </a:solidFill>
                          <a:effectLst/>
                        </a:rPr>
                        <a:t>Expected level of performance by the end of the student teaching semester.</a:t>
                      </a:r>
                      <a:endParaRPr lang="en-US" sz="90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0" marR="0">
                        <a:lnSpc>
                          <a:spcPct val="107000"/>
                        </a:lnSpc>
                        <a:spcBef>
                          <a:spcPts val="0"/>
                        </a:spcBef>
                        <a:spcAft>
                          <a:spcPts val="0"/>
                        </a:spcAft>
                      </a:pPr>
                      <a:r>
                        <a:rPr lang="en-US" sz="8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9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39722" marR="39722" marT="0" marB="0"/>
                </a:tc>
                <a:extLst>
                  <a:ext uri="{0D108BD9-81ED-4DB2-BD59-A6C34878D82A}">
                    <a16:rowId xmlns:a16="http://schemas.microsoft.com/office/drawing/2014/main" val="282095714"/>
                  </a:ext>
                </a:extLst>
              </a:tr>
              <a:tr h="1095983">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Provides no evidence of data from assessments to monitor the progress of students.</a:t>
                      </a:r>
                      <a:endParaRPr lang="en-US" sz="900">
                        <a:solidFill>
                          <a:schemeClr val="bg1"/>
                        </a:solidFill>
                        <a:effectLs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highlight>
                            <a:srgbClr val="FFFF00"/>
                          </a:highlight>
                        </a:rPr>
                        <a:t>Articulates the importance of collecting assessment data.</a:t>
                      </a:r>
                      <a:endParaRPr lang="en-US" sz="900" dirty="0">
                        <a:solidFill>
                          <a:schemeClr val="bg1"/>
                        </a:solidFill>
                        <a:effectLst/>
                        <a:highlight>
                          <a:srgbClr val="FFFF00"/>
                        </a:highligh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Uses formative and summative assessment data to monitor the progress of the class as a whole.</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solidFill>
                      <a:schemeClr val="tx2">
                        <a:lumMod val="20000"/>
                        <a:lumOff val="80000"/>
                      </a:schemeClr>
                    </a:solidFill>
                  </a:tcPr>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 </a:t>
                      </a:r>
                      <a:r>
                        <a:rPr lang="en-US" sz="800">
                          <a:solidFill>
                            <a:schemeClr val="bg1"/>
                          </a:solidFill>
                          <a:effectLst/>
                        </a:rPr>
                        <a:t>Uses formative and summative assessment data to effectively monitor the progress of individual students and the class as a whole.</a:t>
                      </a:r>
                      <a:endParaRPr lang="en-US" sz="900">
                        <a:solidFill>
                          <a:schemeClr val="bg1"/>
                        </a:solidFill>
                        <a:effectLst/>
                        <a:latin typeface="Noto Sans Symbols"/>
                        <a:ea typeface="Noto Sans Symbols"/>
                        <a:cs typeface="Noto Sans Symbols"/>
                      </a:endParaRPr>
                    </a:p>
                  </a:txBody>
                  <a:tcPr marL="39722" marR="39722" marT="0" marB="0"/>
                </a:tc>
                <a:tc rowSpan="3">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Analyzes trend data to respond instructionally, resulting in a positive impact on student learning. </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Uses multiple assessments to accurately monitor, analyze, and triangulate the progress of each student and the class as a whole.</a:t>
                      </a:r>
                      <a:endParaRPr lang="en-US" sz="900" dirty="0">
                        <a:solidFill>
                          <a:schemeClr val="bg1"/>
                        </a:solidFill>
                        <a:effectLst/>
                      </a:endParaRPr>
                    </a:p>
                    <a:p>
                      <a:pPr marL="228600" marR="2540">
                        <a:lnSpc>
                          <a:spcPct val="107000"/>
                        </a:lnSpc>
                        <a:spcBef>
                          <a:spcPts val="0"/>
                        </a:spcBef>
                        <a:spcAft>
                          <a:spcPts val="0"/>
                        </a:spcAft>
                      </a:pPr>
                      <a:r>
                        <a:rPr lang="en-US" sz="800" dirty="0">
                          <a:solidFill>
                            <a:schemeClr val="bg1"/>
                          </a:solidFill>
                          <a:effectLst/>
                        </a:rPr>
                        <a:t> </a:t>
                      </a:r>
                      <a:endParaRPr lang="en-US" sz="900" dirty="0">
                        <a:solidFill>
                          <a:schemeClr val="bg1"/>
                        </a:solidFill>
                        <a:effectLst/>
                      </a:endParaRPr>
                    </a:p>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Supports students in creating and articulating progress toward goals. </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endParaRPr>
                    </a:p>
                    <a:p>
                      <a:pPr marL="228600" marR="2540" indent="-228600">
                        <a:lnSpc>
                          <a:spcPct val="107000"/>
                        </a:lnSpc>
                        <a:spcBef>
                          <a:spcPts val="0"/>
                        </a:spcBef>
                        <a:spcAft>
                          <a:spcPts val="0"/>
                        </a:spcAft>
                      </a:pPr>
                      <a:r>
                        <a:rPr lang="en-US" sz="800" dirty="0">
                          <a:solidFill>
                            <a:schemeClr val="bg1"/>
                          </a:solidFill>
                          <a:effectLst/>
                        </a:rPr>
                        <a:t>Uses formative assessment strategies to adjust mid-lesson instruction.  </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tc>
                <a:extLst>
                  <a:ext uri="{0D108BD9-81ED-4DB2-BD59-A6C34878D82A}">
                    <a16:rowId xmlns:a16="http://schemas.microsoft.com/office/drawing/2014/main" val="2641158143"/>
                  </a:ext>
                </a:extLst>
              </a:tr>
              <a:tr h="1199629">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highlight>
                            <a:srgbClr val="FFFF00"/>
                          </a:highlight>
                        </a:rPr>
                        <a:t>Provides no awareness that formative assessments are needed to guide future instruction.</a:t>
                      </a:r>
                      <a:endParaRPr lang="en-US" sz="900" dirty="0">
                        <a:solidFill>
                          <a:schemeClr val="bg1"/>
                        </a:solidFill>
                        <a:effectLst/>
                        <a:highlight>
                          <a:srgbClr val="FFFF00"/>
                        </a:highligh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Articulates the need to use formative assessment strategies to gather data on student understanding to guide future instruction. </a:t>
                      </a:r>
                      <a:endParaRPr lang="en-US" sz="900">
                        <a:solidFill>
                          <a:schemeClr val="bg1"/>
                        </a:solidFill>
                        <a:effectLs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Uses some formative assessment strategies to partially gather data on student understanding and sporadically implements adjustments to plan future instruction. </a:t>
                      </a:r>
                      <a:endParaRPr lang="en-US" sz="900" dirty="0">
                        <a:solidFill>
                          <a:schemeClr val="bg1"/>
                        </a:solidFill>
                        <a:effectLst/>
                        <a:latin typeface="Noto Sans Symbols"/>
                        <a:ea typeface="Noto Sans Symbols"/>
                        <a:cs typeface="Noto Sans Symbols"/>
                      </a:endParaRPr>
                    </a:p>
                  </a:txBody>
                  <a:tcPr marL="39722" marR="39722" marT="0" marB="0">
                    <a:solidFill>
                      <a:schemeClr val="accent5">
                        <a:lumMod val="20000"/>
                        <a:lumOff val="80000"/>
                      </a:schemeClr>
                    </a:solidFill>
                  </a:tcPr>
                </a:tc>
                <a:tc>
                  <a:txBody>
                    <a:bodyPr/>
                    <a:lstStyle/>
                    <a:p>
                      <a:pPr marL="228600" marR="2540" indent="-228600">
                        <a:lnSpc>
                          <a:spcPct val="107000"/>
                        </a:lnSpc>
                        <a:spcBef>
                          <a:spcPts val="0"/>
                        </a:spcBef>
                        <a:spcAft>
                          <a:spcPts val="0"/>
                        </a:spcAft>
                      </a:pPr>
                      <a:r>
                        <a:rPr lang="en-US" sz="800">
                          <a:solidFill>
                            <a:schemeClr val="bg1"/>
                          </a:solidFill>
                          <a:effectLst/>
                        </a:rPr>
                        <a:t>Uses formative assessment strategies to effectively gather data about student understanding and uses it to plan future instruction.</a:t>
                      </a:r>
                      <a:endParaRPr lang="en-US" sz="900">
                        <a:solidFill>
                          <a:schemeClr val="bg1"/>
                        </a:solidFill>
                        <a:effectLst/>
                        <a:latin typeface="Calibri" panose="020F0502020204030204" pitchFamily="34" charset="0"/>
                        <a:ea typeface="Calibri" panose="020F0502020204030204" pitchFamily="34" charset="0"/>
                      </a:endParaRPr>
                    </a:p>
                  </a:txBody>
                  <a:tcPr marL="39722" marR="39722" marT="0" marB="0"/>
                </a:tc>
                <a:tc vMerge="1">
                  <a:txBody>
                    <a:bodyPr/>
                    <a:lstStyle/>
                    <a:p>
                      <a:endParaRPr lang="en-US"/>
                    </a:p>
                  </a:txBody>
                  <a:tcPr/>
                </a:tc>
                <a:extLst>
                  <a:ext uri="{0D108BD9-81ED-4DB2-BD59-A6C34878D82A}">
                    <a16:rowId xmlns:a16="http://schemas.microsoft.com/office/drawing/2014/main" val="109857497"/>
                  </a:ext>
                </a:extLst>
              </a:tr>
              <a:tr h="1007160">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highlight>
                            <a:srgbClr val="FFFF00"/>
                          </a:highlight>
                        </a:rPr>
                        <a:t>Provides no evidence of an understanding of maintaining student assessment</a:t>
                      </a:r>
                      <a:r>
                        <a:rPr lang="en-US" sz="900" dirty="0">
                          <a:solidFill>
                            <a:schemeClr val="bg1"/>
                          </a:solidFill>
                          <a:effectLst/>
                          <a:highlight>
                            <a:srgbClr val="FFFF00"/>
                          </a:highlight>
                        </a:rPr>
                        <a:t> </a:t>
                      </a:r>
                      <a:r>
                        <a:rPr lang="en-US" sz="800" dirty="0">
                          <a:solidFill>
                            <a:schemeClr val="bg1"/>
                          </a:solidFill>
                          <a:effectLst/>
                          <a:highlight>
                            <a:srgbClr val="FFFF00"/>
                          </a:highlight>
                        </a:rPr>
                        <a:t> records.</a:t>
                      </a:r>
                      <a:endParaRPr lang="en-US" sz="900" dirty="0">
                        <a:solidFill>
                          <a:schemeClr val="bg1"/>
                        </a:solidFill>
                        <a:effectLst/>
                        <a:highlight>
                          <a:srgbClr val="FFFF00"/>
                        </a:highligh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800">
                          <a:solidFill>
                            <a:schemeClr val="bg1"/>
                          </a:solidFill>
                          <a:effectLst/>
                        </a:rPr>
                        <a:t>Articulates a process for maintaining student assessment records.</a:t>
                      </a:r>
                      <a:endParaRPr lang="en-US" sz="900">
                        <a:solidFill>
                          <a:schemeClr val="bg1"/>
                        </a:solidFill>
                        <a:effectLst/>
                      </a:endParaRPr>
                    </a:p>
                    <a:p>
                      <a:pPr marL="0" marR="0">
                        <a:lnSpc>
                          <a:spcPct val="107000"/>
                        </a:lnSpc>
                        <a:spcBef>
                          <a:spcPts val="0"/>
                        </a:spcBef>
                        <a:spcAft>
                          <a:spcPts val="0"/>
                        </a:spcAft>
                      </a:pPr>
                      <a:r>
                        <a:rPr lang="en-US" sz="1000">
                          <a:solidFill>
                            <a:schemeClr val="bg1"/>
                          </a:solidFill>
                          <a:effectLst/>
                        </a:rPr>
                        <a:t> </a:t>
                      </a:r>
                      <a:endParaRPr lang="en-US" sz="90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Confidentially maintains student assessment records, though processes are inconsistent.  </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p>
                    <a:p>
                      <a:pPr marL="0" marR="0">
                        <a:lnSpc>
                          <a:spcPct val="107000"/>
                        </a:lnSpc>
                        <a:spcBef>
                          <a:spcPts val="0"/>
                        </a:spcBef>
                        <a:spcAft>
                          <a:spcPts val="0"/>
                        </a:spcAft>
                      </a:pP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tc>
                <a:tc>
                  <a:txBody>
                    <a:bodyPr/>
                    <a:lstStyle/>
                    <a:p>
                      <a:pPr marL="342900" marR="2540" lvl="0" indent="-342900">
                        <a:lnSpc>
                          <a:spcPct val="107000"/>
                        </a:lnSpc>
                        <a:spcBef>
                          <a:spcPts val="0"/>
                        </a:spcBef>
                        <a:spcAft>
                          <a:spcPts val="0"/>
                        </a:spcAft>
                        <a:buSzPts val="1000"/>
                        <a:buFont typeface="Arial" panose="020B0604020202020204" pitchFamily="34" charset="0"/>
                        <a:buChar char="●"/>
                      </a:pPr>
                      <a:r>
                        <a:rPr lang="en-US" sz="800" dirty="0">
                          <a:solidFill>
                            <a:schemeClr val="bg1"/>
                          </a:solidFill>
                          <a:effectLst/>
                        </a:rPr>
                        <a:t> Maintains student assessment records consistently and confidentially.</a:t>
                      </a:r>
                      <a:endParaRPr lang="en-US" sz="900" dirty="0">
                        <a:solidFill>
                          <a:schemeClr val="bg1"/>
                        </a:solidFill>
                        <a:effectLst/>
                      </a:endParaRPr>
                    </a:p>
                    <a:p>
                      <a:pPr marL="0" marR="0">
                        <a:lnSpc>
                          <a:spcPct val="107000"/>
                        </a:lnSpc>
                        <a:spcBef>
                          <a:spcPts val="0"/>
                        </a:spcBef>
                        <a:spcAft>
                          <a:spcPts val="0"/>
                        </a:spcAft>
                      </a:pPr>
                      <a:r>
                        <a:rPr lang="en-US" sz="1000" dirty="0">
                          <a:solidFill>
                            <a:schemeClr val="bg1"/>
                          </a:solidFill>
                          <a:effectLst/>
                        </a:rPr>
                        <a:t> </a:t>
                      </a:r>
                      <a:endParaRPr lang="en-US" sz="900" dirty="0">
                        <a:solidFill>
                          <a:schemeClr val="bg1"/>
                        </a:solidFill>
                        <a:effectLst/>
                        <a:latin typeface="Calibri" panose="020F0502020204030204" pitchFamily="34" charset="0"/>
                        <a:ea typeface="Calibri" panose="020F0502020204030204" pitchFamily="34" charset="0"/>
                      </a:endParaRPr>
                    </a:p>
                  </a:txBody>
                  <a:tcPr marL="39722" marR="39722" marT="0" marB="0"/>
                </a:tc>
                <a:tc vMerge="1">
                  <a:txBody>
                    <a:bodyPr/>
                    <a:lstStyle/>
                    <a:p>
                      <a:endParaRPr lang="en-US"/>
                    </a:p>
                  </a:txBody>
                  <a:tcPr/>
                </a:tc>
                <a:extLst>
                  <a:ext uri="{0D108BD9-81ED-4DB2-BD59-A6C34878D82A}">
                    <a16:rowId xmlns:a16="http://schemas.microsoft.com/office/drawing/2014/main" val="1386923260"/>
                  </a:ext>
                </a:extLst>
              </a:tr>
            </a:tbl>
          </a:graphicData>
        </a:graphic>
      </p:graphicFrame>
      <p:sp>
        <p:nvSpPr>
          <p:cNvPr id="3" name="Rectangle 1"/>
          <p:cNvSpPr>
            <a:spLocks noChangeArrowheads="1"/>
          </p:cNvSpPr>
          <p:nvPr/>
        </p:nvSpPr>
        <p:spPr bwMode="auto">
          <a:xfrm>
            <a:off x="2457450" y="2576513"/>
            <a:ext cx="3017838" cy="31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itle 1"/>
          <p:cNvSpPr txBox="1">
            <a:spLocks/>
          </p:cNvSpPr>
          <p:nvPr/>
        </p:nvSpPr>
        <p:spPr bwMode="auto">
          <a:xfrm>
            <a:off x="1371600" y="6096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Standard 7: Score of 0 </a:t>
            </a:r>
          </a:p>
        </p:txBody>
      </p:sp>
    </p:spTree>
    <p:extLst>
      <p:ext uri="{BB962C8B-B14F-4D97-AF65-F5344CB8AC3E}">
        <p14:creationId xmlns:p14="http://schemas.microsoft.com/office/powerpoint/2010/main" val="42836892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Evidence to Support Score</a:t>
            </a:r>
          </a:p>
        </p:txBody>
      </p:sp>
      <p:sp>
        <p:nvSpPr>
          <p:cNvPr id="102403" name="Content Placeholder 2"/>
          <p:cNvSpPr>
            <a:spLocks noGrp="1"/>
          </p:cNvSpPr>
          <p:nvPr>
            <p:ph idx="4294967295"/>
          </p:nvPr>
        </p:nvSpPr>
        <p:spPr>
          <a:xfrm>
            <a:off x="1295400" y="1905000"/>
            <a:ext cx="7467600" cy="4525962"/>
          </a:xfrm>
        </p:spPr>
        <p:txBody>
          <a:bodyPr/>
          <a:lstStyle/>
          <a:p>
            <a:r>
              <a:rPr lang="en-US" dirty="0">
                <a:solidFill>
                  <a:schemeClr val="tx2">
                    <a:lumMod val="60000"/>
                    <a:lumOff val="40000"/>
                  </a:schemeClr>
                </a:solidFill>
                <a:latin typeface="Times New Roman" panose="02020603050405020304" pitchFamily="18" charset="0"/>
                <a:cs typeface="Times New Roman" panose="02020603050405020304" pitchFamily="18" charset="0"/>
              </a:rPr>
              <a:t>Questioning of only a few students does not provide formative assessment data on the class as a whole.</a:t>
            </a:r>
          </a:p>
          <a:p>
            <a:r>
              <a:rPr lang="en-US" dirty="0">
                <a:latin typeface="Times New Roman" panose="02020603050405020304" pitchFamily="18" charset="0"/>
                <a:cs typeface="Times New Roman" panose="02020603050405020304" pitchFamily="18" charset="0"/>
              </a:rPr>
              <a:t>Previous experiments and assignments are referenced, but there is no evidence this impacts instruction.</a:t>
            </a:r>
          </a:p>
          <a:p>
            <a:r>
              <a:rPr lang="en-US" dirty="0">
                <a:solidFill>
                  <a:schemeClr val="tx2">
                    <a:lumMod val="60000"/>
                    <a:lumOff val="40000"/>
                  </a:schemeClr>
                </a:solidFill>
                <a:latin typeface="Times New Roman" panose="02020603050405020304" pitchFamily="18" charset="0"/>
                <a:cs typeface="Times New Roman" panose="02020603050405020304" pitchFamily="18" charset="0"/>
              </a:rPr>
              <a:t>There is no evidence that data is collected on individual student understanding or recorded for future reference.</a:t>
            </a:r>
          </a:p>
          <a:p>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a:p>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a:p>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a:p>
            <a:endParaRPr lang="en-US"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31904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696200" cy="1447800"/>
          </a:xfrm>
        </p:spPr>
        <p:txBody>
          <a:bodyPr/>
          <a:lstStyle/>
          <a:p>
            <a:r>
              <a:rPr lang="en-US" sz="3600" dirty="0">
                <a:latin typeface="Times New Roman" pitchFamily="-128" charset="0"/>
              </a:rPr>
              <a:t>Overall Feedback &amp; Guiding Questions</a:t>
            </a:r>
          </a:p>
        </p:txBody>
      </p:sp>
      <p:sp>
        <p:nvSpPr>
          <p:cNvPr id="102403" name="Content Placeholder 2"/>
          <p:cNvSpPr>
            <a:spLocks noGrp="1"/>
          </p:cNvSpPr>
          <p:nvPr>
            <p:ph idx="4294967295"/>
          </p:nvPr>
        </p:nvSpPr>
        <p:spPr>
          <a:xfrm>
            <a:off x="1295400" y="1905000"/>
            <a:ext cx="7467600" cy="4525962"/>
          </a:xfrm>
        </p:spPr>
        <p:txBody>
          <a:bodyPr/>
          <a:lstStyle/>
          <a:p>
            <a:pPr defTabSz="457200"/>
            <a:r>
              <a:rPr lang="en-US" dirty="0">
                <a:solidFill>
                  <a:schemeClr val="tx2">
                    <a:lumMod val="60000"/>
                    <a:lumOff val="40000"/>
                  </a:schemeClr>
                </a:solidFill>
                <a:latin typeface="Times New Roman" pitchFamily="-128" charset="0"/>
                <a:cs typeface="Times New Roman" panose="02020603050405020304" pitchFamily="18" charset="0"/>
              </a:rPr>
              <a:t>What strategies might be used to increase the engagement of all students?</a:t>
            </a:r>
          </a:p>
          <a:p>
            <a:pPr defTabSz="457200"/>
            <a:r>
              <a:rPr lang="en-US" dirty="0">
                <a:latin typeface="Times New Roman" pitchFamily="-128" charset="0"/>
                <a:cs typeface="Times New Roman" panose="02020603050405020304" pitchFamily="18" charset="0"/>
              </a:rPr>
              <a:t>What impact might preplanning of questions have on students’ opportunity to think critically?</a:t>
            </a:r>
          </a:p>
          <a:p>
            <a:pPr defTabSz="457200"/>
            <a:r>
              <a:rPr lang="en-US" dirty="0">
                <a:solidFill>
                  <a:schemeClr val="tx2">
                    <a:lumMod val="60000"/>
                    <a:lumOff val="40000"/>
                  </a:schemeClr>
                </a:solidFill>
                <a:latin typeface="Times New Roman" pitchFamily="-128" charset="0"/>
                <a:cs typeface="Times New Roman" panose="02020603050405020304" pitchFamily="18" charset="0"/>
              </a:rPr>
              <a:t>In addition to questioning, what other formative assessment strategies could be used to gauge student understanding?</a:t>
            </a:r>
          </a:p>
          <a:p>
            <a:pPr defTabSz="457200"/>
            <a:r>
              <a:rPr lang="en-US" dirty="0">
                <a:latin typeface="Times New Roman" pitchFamily="-128" charset="0"/>
                <a:cs typeface="Times New Roman" panose="02020603050405020304" pitchFamily="18" charset="0"/>
              </a:rPr>
              <a:t>How do you know which students might need additional modeling or support?</a:t>
            </a:r>
            <a:endParaRPr lang="en-US" dirty="0">
              <a:latin typeface="Times New Roman" panose="02020603050405020304" pitchFamily="18" charset="0"/>
              <a:cs typeface="Times New Roman" panose="02020603050405020304" pitchFamily="18" charset="0"/>
            </a:endParaRPr>
          </a:p>
          <a:p>
            <a:pPr defTabSz="457200"/>
            <a:endParaRPr lang="en-US" sz="3200" dirty="0">
              <a:solidFill>
                <a:srgbClr val="FFFF00"/>
              </a:solidFill>
              <a:latin typeface="Times New Roman" pitchFamily="-128" charset="0"/>
            </a:endParaRPr>
          </a:p>
          <a:p>
            <a:pPr marL="457200" lvl="1" indent="0" defTabSz="457200">
              <a:buNone/>
            </a:pPr>
            <a:endParaRPr lang="en-US" sz="2800" dirty="0">
              <a:solidFill>
                <a:schemeClr val="accent1"/>
              </a:solidFill>
              <a:latin typeface="Times New Roman" pitchFamily="-128" charset="0"/>
            </a:endParaRPr>
          </a:p>
        </p:txBody>
      </p:sp>
    </p:spTree>
    <p:extLst>
      <p:ext uri="{BB962C8B-B14F-4D97-AF65-F5344CB8AC3E}">
        <p14:creationId xmlns:p14="http://schemas.microsoft.com/office/powerpoint/2010/main" val="5394689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Session Feedback</a:t>
            </a:r>
          </a:p>
        </p:txBody>
      </p:sp>
      <p:sp>
        <p:nvSpPr>
          <p:cNvPr id="102403" name="Content Placeholder 2"/>
          <p:cNvSpPr>
            <a:spLocks noGrp="1"/>
          </p:cNvSpPr>
          <p:nvPr>
            <p:ph idx="4294967295"/>
          </p:nvPr>
        </p:nvSpPr>
        <p:spPr>
          <a:xfrm>
            <a:off x="1295400" y="1981200"/>
            <a:ext cx="7467600" cy="4525962"/>
          </a:xfrm>
        </p:spPr>
        <p:txBody>
          <a:bodyPr/>
          <a:lstStyle/>
          <a:p>
            <a:pPr marL="0" indent="0" defTabSz="457200">
              <a:buNone/>
            </a:pPr>
            <a:endParaRPr lang="en-US" sz="2400" dirty="0">
              <a:solidFill>
                <a:schemeClr val="accent5">
                  <a:lumMod val="75000"/>
                </a:schemeClr>
              </a:solidFill>
              <a:latin typeface="Times New Roman" pitchFamily="-128" charset="0"/>
            </a:endParaRPr>
          </a:p>
          <a:p>
            <a:pPr lvl="1" defTabSz="457200"/>
            <a:endParaRPr lang="en-US" dirty="0">
              <a:solidFill>
                <a:schemeClr val="accent5">
                  <a:lumMod val="75000"/>
                </a:schemeClr>
              </a:solidFill>
              <a:latin typeface="Times New Roman" pitchFamily="-128" charset="0"/>
            </a:endParaRPr>
          </a:p>
          <a:p>
            <a:pPr lvl="1" defTabSz="457200"/>
            <a:endParaRPr lang="en-US" dirty="0">
              <a:latin typeface="Times New Roman" pitchFamily="-128" charset="0"/>
            </a:endParaRPr>
          </a:p>
          <a:p>
            <a:pPr defTabSz="457200"/>
            <a:endParaRPr lang="en-US" sz="2800" dirty="0">
              <a:latin typeface="Times New Roman" pitchFamily="-128" charset="0"/>
            </a:endParaRPr>
          </a:p>
          <a:p>
            <a:pPr marL="457200" lvl="1" indent="0" defTabSz="457200">
              <a:buNone/>
            </a:pPr>
            <a:endParaRPr lang="en-US" sz="2800" dirty="0">
              <a:solidFill>
                <a:schemeClr val="accent1"/>
              </a:solidFill>
              <a:latin typeface="Times New Roman" pitchFamily="-128" charset="0"/>
            </a:endParaRPr>
          </a:p>
        </p:txBody>
      </p:sp>
    </p:spTree>
    <p:extLst>
      <p:ext uri="{BB962C8B-B14F-4D97-AF65-F5344CB8AC3E}">
        <p14:creationId xmlns:p14="http://schemas.microsoft.com/office/powerpoint/2010/main" val="425027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838200"/>
            <a:ext cx="7086600" cy="1447800"/>
          </a:xfrm>
        </p:spPr>
        <p:txBody>
          <a:bodyPr/>
          <a:lstStyle/>
          <a:p>
            <a:r>
              <a:rPr lang="en-US" sz="3200" dirty="0">
                <a:latin typeface="Times New Roman" pitchFamily="-128" charset="0"/>
              </a:rPr>
              <a:t>Artifacts/Evidence</a:t>
            </a:r>
          </a:p>
        </p:txBody>
      </p:sp>
      <p:sp>
        <p:nvSpPr>
          <p:cNvPr id="102403" name="Content Placeholder 2"/>
          <p:cNvSpPr>
            <a:spLocks noGrp="1"/>
          </p:cNvSpPr>
          <p:nvPr>
            <p:ph idx="4294967295"/>
          </p:nvPr>
        </p:nvSpPr>
        <p:spPr>
          <a:xfrm>
            <a:off x="1371600" y="2286000"/>
            <a:ext cx="7467600" cy="4525962"/>
          </a:xfrm>
        </p:spPr>
        <p:txBody>
          <a:bodyPr/>
          <a:lstStyle/>
          <a:p>
            <a:pPr defTabSz="457200"/>
            <a:r>
              <a:rPr lang="en-US" sz="3200" dirty="0">
                <a:latin typeface="Times New Roman" pitchFamily="-128" charset="0"/>
              </a:rPr>
              <a:t>Some standards are not observable within a lesson</a:t>
            </a:r>
          </a:p>
          <a:p>
            <a:pPr defTabSz="457200"/>
            <a:r>
              <a:rPr lang="en-US" sz="3200" dirty="0">
                <a:solidFill>
                  <a:schemeClr val="tx2">
                    <a:lumMod val="60000"/>
                    <a:lumOff val="40000"/>
                  </a:schemeClr>
                </a:solidFill>
                <a:latin typeface="Times New Roman" pitchFamily="-128" charset="0"/>
              </a:rPr>
              <a:t>Additional evidence/artifacts will be determined by the EPP</a:t>
            </a:r>
          </a:p>
          <a:p>
            <a:pPr marL="0" indent="0" defTabSz="457200">
              <a:buNone/>
            </a:pPr>
            <a:endParaRPr lang="en-US" sz="3200" dirty="0">
              <a:latin typeface="Times New Roman" pitchFamily="-128" charset="0"/>
            </a:endParaRPr>
          </a:p>
        </p:txBody>
      </p:sp>
    </p:spTree>
    <p:extLst>
      <p:ext uri="{BB962C8B-B14F-4D97-AF65-F5344CB8AC3E}">
        <p14:creationId xmlns:p14="http://schemas.microsoft.com/office/powerpoint/2010/main" val="3228583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1600" y="693420"/>
            <a:ext cx="7086600" cy="1447800"/>
          </a:xfrm>
        </p:spPr>
        <p:txBody>
          <a:bodyPr/>
          <a:lstStyle/>
          <a:p>
            <a:r>
              <a:rPr lang="en-US" sz="3600" dirty="0">
                <a:latin typeface="Times New Roman" pitchFamily="-128" charset="0"/>
              </a:rPr>
              <a:t>Reviewing the Rubric</a:t>
            </a:r>
          </a:p>
        </p:txBody>
      </p:sp>
      <p:sp>
        <p:nvSpPr>
          <p:cNvPr id="102403" name="Content Placeholder 2"/>
          <p:cNvSpPr>
            <a:spLocks noGrp="1"/>
          </p:cNvSpPr>
          <p:nvPr>
            <p:ph idx="4294967295"/>
          </p:nvPr>
        </p:nvSpPr>
        <p:spPr>
          <a:xfrm>
            <a:off x="1295400" y="1981200"/>
            <a:ext cx="7467600" cy="4724400"/>
          </a:xfrm>
        </p:spPr>
        <p:txBody>
          <a:bodyPr/>
          <a:lstStyle/>
          <a:p>
            <a:pPr defTabSz="457200"/>
            <a:r>
              <a:rPr lang="en-US" sz="3200" dirty="0">
                <a:solidFill>
                  <a:schemeClr val="tx2">
                    <a:lumMod val="60000"/>
                    <a:lumOff val="40000"/>
                  </a:schemeClr>
                </a:solidFill>
                <a:latin typeface="Times New Roman" pitchFamily="-128" charset="0"/>
              </a:rPr>
              <a:t>Cooperating Teachers, University Supervisors, and Teacher Candidates review the rubric in Breakout Rooms</a:t>
            </a:r>
          </a:p>
          <a:p>
            <a:pPr defTabSz="457200"/>
            <a:r>
              <a:rPr lang="en-US" sz="3200" dirty="0">
                <a:latin typeface="Times New Roman" pitchFamily="-128" charset="0"/>
              </a:rPr>
              <a:t>Within the assigned standard, identify key language that distinguishes each level of development.</a:t>
            </a:r>
          </a:p>
          <a:p>
            <a:pPr lvl="1" defTabSz="457200"/>
            <a:r>
              <a:rPr lang="en-US" sz="2800" dirty="0">
                <a:solidFill>
                  <a:schemeClr val="tx2">
                    <a:lumMod val="60000"/>
                    <a:lumOff val="40000"/>
                  </a:schemeClr>
                </a:solidFill>
                <a:latin typeface="Times New Roman" pitchFamily="-128" charset="0"/>
              </a:rPr>
              <a:t>Generate classroom examples</a:t>
            </a:r>
          </a:p>
          <a:p>
            <a:pPr lvl="1" defTabSz="457200"/>
            <a:r>
              <a:rPr lang="en-US" sz="2800" dirty="0">
                <a:latin typeface="Times New Roman" pitchFamily="-128" charset="0"/>
              </a:rPr>
              <a:t>Discuss possible artifacts/evidence</a:t>
            </a:r>
          </a:p>
          <a:p>
            <a:pPr marL="457200" lvl="1" indent="0" defTabSz="457200">
              <a:buNone/>
            </a:pPr>
            <a:endParaRPr lang="en-US" sz="2800" dirty="0">
              <a:solidFill>
                <a:schemeClr val="accent1"/>
              </a:solidFill>
              <a:latin typeface="Times New Roman" pitchFamily="-128" charset="0"/>
            </a:endParaRPr>
          </a:p>
        </p:txBody>
      </p:sp>
    </p:spTree>
    <p:extLst>
      <p:ext uri="{BB962C8B-B14F-4D97-AF65-F5344CB8AC3E}">
        <p14:creationId xmlns:p14="http://schemas.microsoft.com/office/powerpoint/2010/main" val="2360211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1374239" y="685800"/>
            <a:ext cx="7086600" cy="1447800"/>
          </a:xfrm>
        </p:spPr>
        <p:txBody>
          <a:bodyPr/>
          <a:lstStyle/>
          <a:p>
            <a:r>
              <a:rPr lang="en-US" sz="3600" dirty="0">
                <a:latin typeface="Times New Roman" pitchFamily="-128" charset="0"/>
              </a:rPr>
              <a:t>Scoring Protocol</a:t>
            </a:r>
          </a:p>
        </p:txBody>
      </p:sp>
      <p:sp>
        <p:nvSpPr>
          <p:cNvPr id="102403" name="Content Placeholder 2"/>
          <p:cNvSpPr>
            <a:spLocks noGrp="1"/>
          </p:cNvSpPr>
          <p:nvPr>
            <p:ph idx="4294967295"/>
          </p:nvPr>
        </p:nvSpPr>
        <p:spPr>
          <a:xfrm>
            <a:off x="1374239" y="1676400"/>
            <a:ext cx="7467600" cy="4876800"/>
          </a:xfrm>
        </p:spPr>
        <p:txBody>
          <a:bodyPr/>
          <a:lstStyle/>
          <a:p>
            <a:pPr defTabSz="457200"/>
            <a:r>
              <a:rPr lang="en-US" sz="3200" dirty="0">
                <a:latin typeface="Times New Roman" pitchFamily="-128" charset="0"/>
              </a:rPr>
              <a:t>Determining Score:  </a:t>
            </a:r>
          </a:p>
          <a:p>
            <a:pPr lvl="1" defTabSz="457200"/>
            <a:r>
              <a:rPr lang="en-US" sz="2800" dirty="0">
                <a:solidFill>
                  <a:schemeClr val="tx2">
                    <a:lumMod val="60000"/>
                    <a:lumOff val="40000"/>
                  </a:schemeClr>
                </a:solidFill>
                <a:latin typeface="Times New Roman" panose="02020603050405020304" pitchFamily="18" charset="0"/>
                <a:cs typeface="Times New Roman" panose="02020603050405020304" pitchFamily="18" charset="0"/>
              </a:rPr>
              <a:t>For levels 0 – 3, a score earned on a majority of the strands will be the score assigned to that standard.</a:t>
            </a:r>
            <a:endParaRPr lang="en-US" sz="2800" strike="sngStrike" dirty="0">
              <a:solidFill>
                <a:schemeClr val="tx2">
                  <a:lumMod val="60000"/>
                  <a:lumOff val="40000"/>
                </a:schemeClr>
              </a:solidFill>
              <a:latin typeface="Times New Roman" panose="02020603050405020304" pitchFamily="18" charset="0"/>
              <a:cs typeface="Times New Roman" panose="02020603050405020304" pitchFamily="18" charset="0"/>
            </a:endParaRPr>
          </a:p>
          <a:p>
            <a:pPr lvl="1" defTabSz="457200"/>
            <a:r>
              <a:rPr lang="en-US" sz="2800" dirty="0">
                <a:latin typeface="Times New Roman" panose="02020603050405020304" pitchFamily="18" charset="0"/>
                <a:cs typeface="Times New Roman" panose="02020603050405020304" pitchFamily="18" charset="0"/>
              </a:rPr>
              <a:t>For standards with an even number of strands, if the scores are split evenly between two adjacent levels, the lower score will be given. </a:t>
            </a:r>
          </a:p>
          <a:p>
            <a:pPr lvl="1" defTabSz="457200"/>
            <a:r>
              <a:rPr lang="en-US" sz="2800" dirty="0">
                <a:solidFill>
                  <a:schemeClr val="tx2">
                    <a:lumMod val="60000"/>
                    <a:lumOff val="40000"/>
                  </a:schemeClr>
                </a:solidFill>
                <a:latin typeface="Times New Roman" panose="02020603050405020304" pitchFamily="18" charset="0"/>
                <a:cs typeface="Times New Roman" panose="02020603050405020304" pitchFamily="18" charset="0"/>
              </a:rPr>
              <a:t> For example, if there are two descriptors that fall within a 2 and two descriptors that fall within a 3, a score of 2 will be assigned. </a:t>
            </a:r>
          </a:p>
        </p:txBody>
      </p:sp>
    </p:spTree>
    <p:extLst>
      <p:ext uri="{BB962C8B-B14F-4D97-AF65-F5344CB8AC3E}">
        <p14:creationId xmlns:p14="http://schemas.microsoft.com/office/powerpoint/2010/main" val="2063713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19177765"/>
              </p:ext>
            </p:extLst>
          </p:nvPr>
        </p:nvGraphicFramePr>
        <p:xfrm>
          <a:off x="1" y="1752600"/>
          <a:ext cx="9143998" cy="5105400"/>
        </p:xfrm>
        <a:graphic>
          <a:graphicData uri="http://schemas.openxmlformats.org/drawingml/2006/table">
            <a:tbl>
              <a:tblPr bandRow="1">
                <a:tableStyleId>{5C22544A-7EE6-4342-B048-85BDC9FD1C3A}</a:tableStyleId>
              </a:tblPr>
              <a:tblGrid>
                <a:gridCol w="1737147">
                  <a:extLst>
                    <a:ext uri="{9D8B030D-6E8A-4147-A177-3AD203B41FA5}">
                      <a16:colId xmlns:a16="http://schemas.microsoft.com/office/drawing/2014/main" val="1182173418"/>
                    </a:ext>
                  </a:extLst>
                </a:gridCol>
                <a:gridCol w="1747804">
                  <a:extLst>
                    <a:ext uri="{9D8B030D-6E8A-4147-A177-3AD203B41FA5}">
                      <a16:colId xmlns:a16="http://schemas.microsoft.com/office/drawing/2014/main" val="847627405"/>
                    </a:ext>
                  </a:extLst>
                </a:gridCol>
                <a:gridCol w="1683859">
                  <a:extLst>
                    <a:ext uri="{9D8B030D-6E8A-4147-A177-3AD203B41FA5}">
                      <a16:colId xmlns:a16="http://schemas.microsoft.com/office/drawing/2014/main" val="3018842152"/>
                    </a:ext>
                  </a:extLst>
                </a:gridCol>
                <a:gridCol w="2014237">
                  <a:extLst>
                    <a:ext uri="{9D8B030D-6E8A-4147-A177-3AD203B41FA5}">
                      <a16:colId xmlns:a16="http://schemas.microsoft.com/office/drawing/2014/main" val="1004232810"/>
                    </a:ext>
                  </a:extLst>
                </a:gridCol>
                <a:gridCol w="1960951">
                  <a:extLst>
                    <a:ext uri="{9D8B030D-6E8A-4147-A177-3AD203B41FA5}">
                      <a16:colId xmlns:a16="http://schemas.microsoft.com/office/drawing/2014/main" val="3676779502"/>
                    </a:ext>
                  </a:extLst>
                </a:gridCol>
              </a:tblGrid>
              <a:tr h="493889">
                <a:tc gridSpan="5">
                  <a:txBody>
                    <a:bodyPr/>
                    <a:lstStyle/>
                    <a:p>
                      <a:pPr marL="0" marR="0">
                        <a:lnSpc>
                          <a:spcPct val="107000"/>
                        </a:lnSpc>
                        <a:spcBef>
                          <a:spcPts val="0"/>
                        </a:spcBef>
                        <a:spcAft>
                          <a:spcPts val="0"/>
                        </a:spcAft>
                      </a:pPr>
                      <a:r>
                        <a:rPr lang="en-US" sz="900" dirty="0">
                          <a:solidFill>
                            <a:schemeClr val="bg1"/>
                          </a:solidFill>
                          <a:effectLst/>
                        </a:rPr>
                        <a:t>Standard 1: Content knowledge aligned with appropriate instruction. The teacher candidate understands the central concepts, structures, and tools of inquiry of the discipline(s) and creates learning experiences that make these aspects of subject matter meaningful and engaging for students.</a:t>
                      </a:r>
                      <a:endParaRPr lang="en-US" sz="1000" dirty="0">
                        <a:solidFill>
                          <a:schemeClr val="bg1"/>
                        </a:solidFill>
                        <a:effectLst/>
                      </a:endParaRPr>
                    </a:p>
                    <a:p>
                      <a:pPr marL="0" marR="0">
                        <a:lnSpc>
                          <a:spcPct val="107000"/>
                        </a:lnSpc>
                        <a:spcBef>
                          <a:spcPts val="0"/>
                        </a:spcBef>
                        <a:spcAft>
                          <a:spcPts val="0"/>
                        </a:spcAft>
                      </a:pPr>
                      <a:r>
                        <a:rPr lang="en-US" sz="105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0527468"/>
                  </a:ext>
                </a:extLst>
              </a:tr>
              <a:tr h="1397427">
                <a:tc>
                  <a:txBody>
                    <a:bodyPr/>
                    <a:lstStyle/>
                    <a:p>
                      <a:pPr marL="0" marR="0">
                        <a:lnSpc>
                          <a:spcPct val="107000"/>
                        </a:lnSpc>
                        <a:spcBef>
                          <a:spcPts val="0"/>
                        </a:spcBef>
                        <a:spcAft>
                          <a:spcPts val="0"/>
                        </a:spcAft>
                      </a:pPr>
                      <a:r>
                        <a:rPr lang="en-US" sz="900">
                          <a:solidFill>
                            <a:schemeClr val="bg1"/>
                          </a:solidFill>
                          <a:effectLst/>
                        </a:rPr>
                        <a:t>0-The teacher candidate does not possess the necessary knowledge, therefore, the standard is not evident or is incorrect in performance.</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dirty="0">
                          <a:solidFill>
                            <a:schemeClr val="bg1"/>
                          </a:solidFill>
                          <a:effectLst/>
                        </a:rPr>
                        <a:t>1-Emerging Candidate: The teacher candidate is able to articulate the necessary knowledge, but does not demonstrate in performance.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dirty="0">
                          <a:solidFill>
                            <a:schemeClr val="bg1"/>
                          </a:solidFill>
                          <a:effectLst/>
                        </a:rPr>
                        <a:t>2-Developing Candidate: The teacher candidate is able to articulate the necessary knowledge and demonstrates in performance with some success.</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a:solidFill>
                            <a:schemeClr val="bg1"/>
                          </a:solidFill>
                          <a:effectLst/>
                        </a:rPr>
                        <a:t>3-Skilled Candidate: The teacher candidate is able to articulate the necessary knowledge and effectively demonstrates in performance.</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Expected level of performance by the end of the student teaching semester.</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extLst>
                  <a:ext uri="{0D108BD9-81ED-4DB2-BD59-A6C34878D82A}">
                    <a16:rowId xmlns:a16="http://schemas.microsoft.com/office/drawing/2014/main" val="3119096506"/>
                  </a:ext>
                </a:extLst>
              </a:tr>
              <a:tr h="698715">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Provides no opportunity for students to process content.</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dirty="0">
                          <a:solidFill>
                            <a:schemeClr val="bg1"/>
                          </a:solidFill>
                          <a:effectLst/>
                        </a:rPr>
                        <a:t>Demonstrates an awareness of strategies to allow students to process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a:solidFill>
                            <a:schemeClr val="bg1"/>
                          </a:solidFill>
                          <a:effectLst/>
                        </a:rPr>
                        <a:t>Provides students limited opportunities to process content.</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Provides students with multiple opportunities to process the content.</a:t>
                      </a:r>
                      <a:endParaRPr lang="en-US" sz="1000" dirty="0">
                        <a:solidFill>
                          <a:schemeClr val="bg1"/>
                        </a:solidFill>
                        <a:effectLst/>
                        <a:highlight>
                          <a:srgbClr val="FFFF00"/>
                        </a:highlight>
                      </a:endParaRPr>
                    </a:p>
                    <a:p>
                      <a:pPr marL="0" marR="0">
                        <a:lnSpc>
                          <a:spcPct val="107000"/>
                        </a:lnSpc>
                        <a:spcBef>
                          <a:spcPts val="0"/>
                        </a:spcBef>
                        <a:spcAft>
                          <a:spcPts val="1200"/>
                        </a:spcAft>
                      </a:pPr>
                      <a:r>
                        <a:rPr lang="en-US" sz="900" dirty="0">
                          <a:solidFill>
                            <a:schemeClr val="bg1"/>
                          </a:solidFill>
                          <a:effectLst/>
                          <a:highlight>
                            <a:srgbClr val="FFFF00"/>
                          </a:highlight>
                        </a:rPr>
                        <a:t> </a:t>
                      </a:r>
                      <a:endParaRPr lang="en-US" sz="1000" dirty="0">
                        <a:solidFill>
                          <a:schemeClr val="bg1"/>
                        </a:solidFill>
                        <a:effectLst/>
                        <a:highlight>
                          <a:srgbClr val="FFFF00"/>
                        </a:highlight>
                        <a:latin typeface="Calibri" panose="020F0502020204030204" pitchFamily="34" charset="0"/>
                        <a:ea typeface="Calibri" panose="020F0502020204030204" pitchFamily="34" charset="0"/>
                      </a:endParaRPr>
                    </a:p>
                  </a:txBody>
                  <a:tcPr marL="43124" marR="43124" marT="0" marB="0">
                    <a:solidFill>
                      <a:schemeClr val="tx2">
                        <a:lumMod val="20000"/>
                        <a:lumOff val="80000"/>
                      </a:schemeClr>
                    </a:solidFill>
                  </a:tcPr>
                </a:tc>
                <a:tc rowSpan="4">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Identifies low engagement and responds with strategies to increase engagement.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Uses a variety of skillful questioning strategies to promote active participation and depth of student response.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Facilitates a lesson in which every student in the class appears engaged for the duration of the lesson.</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Promotes students authentically using vocabulary and terminology relevant to the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extLst>
                  <a:ext uri="{0D108BD9-81ED-4DB2-BD59-A6C34878D82A}">
                    <a16:rowId xmlns:a16="http://schemas.microsoft.com/office/drawing/2014/main" val="2219516222"/>
                  </a:ext>
                </a:extLst>
              </a:tr>
              <a:tr h="869537">
                <a:tc>
                  <a:txBody>
                    <a:bodyPr/>
                    <a:lstStyle/>
                    <a:p>
                      <a:pPr marL="228600" marR="0" indent="-228600">
                        <a:lnSpc>
                          <a:spcPct val="107000"/>
                        </a:lnSpc>
                        <a:spcBef>
                          <a:spcPts val="0"/>
                        </a:spcBef>
                        <a:spcAft>
                          <a:spcPts val="0"/>
                        </a:spcAft>
                      </a:pPr>
                      <a:r>
                        <a:rPr lang="en-US" sz="900">
                          <a:solidFill>
                            <a:schemeClr val="bg1"/>
                          </a:solidFill>
                          <a:effectLst/>
                        </a:rPr>
                        <a:t>Shares incorrect information.</a:t>
                      </a:r>
                      <a:endParaRPr lang="en-US" sz="1000">
                        <a:solidFill>
                          <a:schemeClr val="bg1"/>
                        </a:solidFill>
                        <a:effectLst/>
                        <a:latin typeface="Calibri" panose="020F0502020204030204" pitchFamily="34" charset="0"/>
                        <a:ea typeface="Calibri" panose="020F0502020204030204" pitchFamily="34" charset="0"/>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Demonstrates an understanding of basic content. </a:t>
                      </a:r>
                      <a:endParaRPr lang="en-US" sz="1000">
                        <a:solidFill>
                          <a:schemeClr val="bg1"/>
                        </a:solidFill>
                        <a:effectLst/>
                        <a:latin typeface="Noto Sans Symbols"/>
                        <a:ea typeface="Noto Sans Symbols"/>
                        <a:cs typeface="Noto Sans Symbols"/>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1000">
                          <a:solidFill>
                            <a:schemeClr val="bg1"/>
                          </a:solidFill>
                          <a:effectLst/>
                        </a:rPr>
                        <a:t> </a:t>
                      </a:r>
                      <a:r>
                        <a:rPr lang="en-US" sz="900">
                          <a:solidFill>
                            <a:schemeClr val="bg1"/>
                          </a:solidFill>
                          <a:effectLst/>
                        </a:rPr>
                        <a:t>Conveys accurate information when teaching content. </a:t>
                      </a:r>
                      <a:endParaRPr lang="en-US" sz="1000">
                        <a:solidFill>
                          <a:schemeClr val="bg1"/>
                        </a:solidFill>
                        <a:effectLst/>
                        <a:latin typeface="Noto Sans Symbols"/>
                        <a:ea typeface="Noto Sans Symbols"/>
                        <a:cs typeface="Noto Sans Symbols"/>
                      </a:endParaRPr>
                    </a:p>
                  </a:txBody>
                  <a:tcPr marL="43124" marR="43124" marT="0" marB="0"/>
                </a:tc>
                <a:tc>
                  <a:txBody>
                    <a:bodyPr/>
                    <a:lstStyle/>
                    <a:p>
                      <a:pPr marL="228600" marR="0" indent="-228600">
                        <a:lnSpc>
                          <a:spcPct val="107000"/>
                        </a:lnSpc>
                        <a:spcBef>
                          <a:spcPts val="0"/>
                        </a:spcBef>
                        <a:spcAft>
                          <a:spcPts val="0"/>
                        </a:spcAft>
                      </a:pPr>
                      <a:r>
                        <a:rPr lang="en-US" sz="900" dirty="0">
                          <a:solidFill>
                            <a:schemeClr val="bg1"/>
                          </a:solidFill>
                          <a:effectLst/>
                          <a:highlight>
                            <a:srgbClr val="FFFF00"/>
                          </a:highlight>
                        </a:rPr>
                        <a:t>Conveys accurate content knowledge, relevant examples, and content-specific resources to engage students</a:t>
                      </a:r>
                      <a:r>
                        <a:rPr lang="en-US" sz="1000" dirty="0">
                          <a:solidFill>
                            <a:schemeClr val="bg1"/>
                          </a:solidFill>
                          <a:effectLst/>
                          <a:highlight>
                            <a:srgbClr val="FFFF00"/>
                          </a:highlight>
                        </a:rPr>
                        <a:t> </a:t>
                      </a:r>
                      <a:r>
                        <a:rPr lang="en-US" sz="900" dirty="0">
                          <a:solidFill>
                            <a:schemeClr val="bg1"/>
                          </a:solidFill>
                          <a:effectLst/>
                          <a:highlight>
                            <a:srgbClr val="FFFF00"/>
                          </a:highlight>
                        </a:rPr>
                        <a:t> and support learning.</a:t>
                      </a:r>
                      <a:endParaRPr lang="en-US" sz="1000" dirty="0">
                        <a:solidFill>
                          <a:schemeClr val="bg1"/>
                        </a:solidFill>
                        <a:effectLst/>
                        <a:highlight>
                          <a:srgbClr val="FFFF00"/>
                        </a:highlight>
                        <a:latin typeface="Calibri" panose="020F0502020204030204" pitchFamily="34" charset="0"/>
                        <a:ea typeface="Calibri" panose="020F0502020204030204" pitchFamily="34" charset="0"/>
                      </a:endParaRPr>
                    </a:p>
                  </a:txBody>
                  <a:tcPr marL="43124" marR="43124"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1910647824"/>
                  </a:ext>
                </a:extLst>
              </a:tr>
              <a:tr h="1027965">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Provides no evidence of addressing needed vocabulary and/or terminology for student understanding of content.</a:t>
                      </a:r>
                      <a:endParaRPr lang="en-US" sz="1000">
                        <a:solidFill>
                          <a:schemeClr val="bg1"/>
                        </a:solidFill>
                        <a:effectLst/>
                        <a:latin typeface="Noto Sans Symbols"/>
                        <a:ea typeface="Noto Sans Symbols"/>
                        <a:cs typeface="Noto Sans Symbols"/>
                      </a:endParaRPr>
                    </a:p>
                  </a:txBody>
                  <a:tcPr marL="0" marR="0" marT="0" marB="0"/>
                </a:tc>
                <a:tc>
                  <a:txBody>
                    <a:bodyPr/>
                    <a:lstStyle/>
                    <a:p>
                      <a:pPr marL="228600" marR="0" indent="-228600">
                        <a:lnSpc>
                          <a:spcPct val="107000"/>
                        </a:lnSpc>
                        <a:spcBef>
                          <a:spcPts val="0"/>
                        </a:spcBef>
                        <a:spcAft>
                          <a:spcPts val="0"/>
                        </a:spcAft>
                      </a:pPr>
                      <a:r>
                        <a:rPr lang="en-US" sz="900">
                          <a:solidFill>
                            <a:schemeClr val="bg1"/>
                          </a:solidFill>
                          <a:effectLst/>
                        </a:rPr>
                        <a:t>Plans to introduce vocabulary and terminology, but does not use strategies to enhance student engagement and responses.</a:t>
                      </a:r>
                      <a:endParaRPr lang="en-US" sz="1000">
                        <a:solidFill>
                          <a:schemeClr val="bg1"/>
                        </a:solidFill>
                        <a:effectLst/>
                        <a:latin typeface="Calibri" panose="020F0502020204030204" pitchFamily="34" charset="0"/>
                        <a:ea typeface="Calibri" panose="020F0502020204030204" pitchFamily="34" charset="0"/>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Introduces vocabulary and terminology necessary to understand content, but uses limited strategies to engage students </a:t>
                      </a:r>
                      <a:endParaRPr lang="en-US" sz="1000">
                        <a:solidFill>
                          <a:schemeClr val="bg1"/>
                        </a:solidFill>
                        <a:effectLs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Conveys vocabulary and terminology necessary to understand content and uses evidence-based instructional strategies to engage students</a:t>
                      </a:r>
                      <a:r>
                        <a:rPr lang="en-US" sz="900" dirty="0">
                          <a:solidFill>
                            <a:schemeClr val="bg1"/>
                          </a:solidFill>
                          <a:effectLst/>
                        </a:rPr>
                        <a:t>.</a:t>
                      </a:r>
                      <a:endParaRPr lang="en-US" sz="1000" dirty="0">
                        <a:solidFill>
                          <a:schemeClr val="bg1"/>
                        </a:solidFill>
                        <a:effectLst/>
                        <a:latin typeface="Noto Sans Symbols"/>
                        <a:ea typeface="Noto Sans Symbols"/>
                        <a:cs typeface="Noto Sans Symbols"/>
                      </a:endParaRPr>
                    </a:p>
                  </a:txBody>
                  <a:tcPr marL="43124" marR="43124" marT="0" marB="0">
                    <a:solidFill>
                      <a:schemeClr val="tx2">
                        <a:lumMod val="20000"/>
                        <a:lumOff val="80000"/>
                      </a:schemeClr>
                    </a:solidFill>
                  </a:tcPr>
                </a:tc>
                <a:tc vMerge="1">
                  <a:txBody>
                    <a:bodyPr/>
                    <a:lstStyle/>
                    <a:p>
                      <a:endParaRPr lang="en-US"/>
                    </a:p>
                  </a:txBody>
                  <a:tcPr/>
                </a:tc>
                <a:extLst>
                  <a:ext uri="{0D108BD9-81ED-4DB2-BD59-A6C34878D82A}">
                    <a16:rowId xmlns:a16="http://schemas.microsoft.com/office/drawing/2014/main" val="429510454"/>
                  </a:ext>
                </a:extLst>
              </a:tr>
              <a:tr h="617867">
                <a:tc>
                  <a:txBody>
                    <a:bodyPr/>
                    <a:lstStyle/>
                    <a:p>
                      <a:pPr marL="228600" marR="0" indent="-228600">
                        <a:lnSpc>
                          <a:spcPct val="107000"/>
                        </a:lnSpc>
                        <a:spcBef>
                          <a:spcPts val="0"/>
                        </a:spcBef>
                        <a:spcAft>
                          <a:spcPts val="0"/>
                        </a:spcAft>
                      </a:pPr>
                      <a:r>
                        <a:rPr lang="en-US" sz="900">
                          <a:solidFill>
                            <a:schemeClr val="bg1"/>
                          </a:solidFill>
                          <a:effectLst/>
                        </a:rPr>
                        <a:t>Provides no evidence of planning for student engagement.</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a:solidFill>
                            <a:schemeClr val="bg1"/>
                          </a:solidFill>
                          <a:effectLst/>
                        </a:rPr>
                        <a:t>Plans for student engagement but no evidence of implementation.</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Inconsistently engages students in the content.</a:t>
                      </a:r>
                      <a:endParaRPr lang="en-US" sz="1000" dirty="0">
                        <a:solidFill>
                          <a:schemeClr val="bg1"/>
                        </a:solidFill>
                        <a:effectLst/>
                        <a:highlight>
                          <a:srgbClr val="FFFF00"/>
                        </a:highlight>
                        <a:latin typeface="Noto Sans Symbols"/>
                        <a:ea typeface="Noto Sans Symbols"/>
                        <a:cs typeface="Noto Sans Symbols"/>
                      </a:endParaRPr>
                    </a:p>
                  </a:txBody>
                  <a:tcPr marL="43124" marR="43124" marT="0" marB="0">
                    <a:solidFill>
                      <a:schemeClr val="accent5">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Consistently engages the majority of students in the content. </a:t>
                      </a:r>
                      <a:endParaRPr lang="en-US" sz="1000" dirty="0">
                        <a:solidFill>
                          <a:schemeClr val="bg1"/>
                        </a:solidFill>
                        <a:effectLst/>
                        <a:latin typeface="Noto Sans Symbols"/>
                        <a:ea typeface="Noto Sans Symbols"/>
                        <a:cs typeface="Noto Sans Symbols"/>
                      </a:endParaRPr>
                    </a:p>
                  </a:txBody>
                  <a:tcPr marL="43124" marR="43124" marT="0" marB="0">
                    <a:solidFill>
                      <a:schemeClr val="accent5">
                        <a:lumMod val="40000"/>
                        <a:lumOff val="60000"/>
                      </a:schemeClr>
                    </a:solidFill>
                  </a:tcPr>
                </a:tc>
                <a:tc vMerge="1">
                  <a:txBody>
                    <a:bodyPr/>
                    <a:lstStyle/>
                    <a:p>
                      <a:endParaRPr lang="en-US"/>
                    </a:p>
                  </a:txBody>
                  <a:tcPr/>
                </a:tc>
                <a:extLst>
                  <a:ext uri="{0D108BD9-81ED-4DB2-BD59-A6C34878D82A}">
                    <a16:rowId xmlns:a16="http://schemas.microsoft.com/office/drawing/2014/main" val="3175791492"/>
                  </a:ext>
                </a:extLst>
              </a:tr>
            </a:tbl>
          </a:graphicData>
        </a:graphic>
      </p:graphicFrame>
      <p:sp>
        <p:nvSpPr>
          <p:cNvPr id="10" name="Rectangle 6"/>
          <p:cNvSpPr>
            <a:spLocks noChangeArrowheads="1"/>
          </p:cNvSpPr>
          <p:nvPr/>
        </p:nvSpPr>
        <p:spPr bwMode="auto">
          <a:xfrm>
            <a:off x="2268538" y="2881313"/>
            <a:ext cx="3017837" cy="31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Title 1"/>
          <p:cNvSpPr txBox="1">
            <a:spLocks/>
          </p:cNvSpPr>
          <p:nvPr/>
        </p:nvSpPr>
        <p:spPr bwMode="auto">
          <a:xfrm>
            <a:off x="12192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Example Score of 3 – Majority </a:t>
            </a:r>
          </a:p>
        </p:txBody>
      </p:sp>
    </p:spTree>
    <p:extLst>
      <p:ext uri="{BB962C8B-B14F-4D97-AF65-F5344CB8AC3E}">
        <p14:creationId xmlns:p14="http://schemas.microsoft.com/office/powerpoint/2010/main" val="4064681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749460762"/>
              </p:ext>
            </p:extLst>
          </p:nvPr>
        </p:nvGraphicFramePr>
        <p:xfrm>
          <a:off x="1" y="1752600"/>
          <a:ext cx="9143998" cy="5105400"/>
        </p:xfrm>
        <a:graphic>
          <a:graphicData uri="http://schemas.openxmlformats.org/drawingml/2006/table">
            <a:tbl>
              <a:tblPr bandRow="1">
                <a:tableStyleId>{5C22544A-7EE6-4342-B048-85BDC9FD1C3A}</a:tableStyleId>
              </a:tblPr>
              <a:tblGrid>
                <a:gridCol w="1737147">
                  <a:extLst>
                    <a:ext uri="{9D8B030D-6E8A-4147-A177-3AD203B41FA5}">
                      <a16:colId xmlns:a16="http://schemas.microsoft.com/office/drawing/2014/main" val="1182173418"/>
                    </a:ext>
                  </a:extLst>
                </a:gridCol>
                <a:gridCol w="1747804">
                  <a:extLst>
                    <a:ext uri="{9D8B030D-6E8A-4147-A177-3AD203B41FA5}">
                      <a16:colId xmlns:a16="http://schemas.microsoft.com/office/drawing/2014/main" val="847627405"/>
                    </a:ext>
                  </a:extLst>
                </a:gridCol>
                <a:gridCol w="1683859">
                  <a:extLst>
                    <a:ext uri="{9D8B030D-6E8A-4147-A177-3AD203B41FA5}">
                      <a16:colId xmlns:a16="http://schemas.microsoft.com/office/drawing/2014/main" val="3018842152"/>
                    </a:ext>
                  </a:extLst>
                </a:gridCol>
                <a:gridCol w="2014237">
                  <a:extLst>
                    <a:ext uri="{9D8B030D-6E8A-4147-A177-3AD203B41FA5}">
                      <a16:colId xmlns:a16="http://schemas.microsoft.com/office/drawing/2014/main" val="1004232810"/>
                    </a:ext>
                  </a:extLst>
                </a:gridCol>
                <a:gridCol w="1960951">
                  <a:extLst>
                    <a:ext uri="{9D8B030D-6E8A-4147-A177-3AD203B41FA5}">
                      <a16:colId xmlns:a16="http://schemas.microsoft.com/office/drawing/2014/main" val="3676779502"/>
                    </a:ext>
                  </a:extLst>
                </a:gridCol>
              </a:tblGrid>
              <a:tr h="493889">
                <a:tc gridSpan="5">
                  <a:txBody>
                    <a:bodyPr/>
                    <a:lstStyle/>
                    <a:p>
                      <a:pPr marL="0" marR="0">
                        <a:lnSpc>
                          <a:spcPct val="107000"/>
                        </a:lnSpc>
                        <a:spcBef>
                          <a:spcPts val="0"/>
                        </a:spcBef>
                        <a:spcAft>
                          <a:spcPts val="0"/>
                        </a:spcAft>
                      </a:pPr>
                      <a:r>
                        <a:rPr lang="en-US" sz="900" dirty="0">
                          <a:solidFill>
                            <a:schemeClr val="bg1"/>
                          </a:solidFill>
                          <a:effectLst/>
                        </a:rPr>
                        <a:t>Standard 1: Content knowledge aligned with appropriate instruction. The teacher candidate understands the central concepts, structures, and tools of inquiry of the discipline(s) and creates learning experiences that make these aspects of subject matter meaningful and engaging for students.</a:t>
                      </a:r>
                      <a:endParaRPr lang="en-US" sz="1000" dirty="0">
                        <a:solidFill>
                          <a:schemeClr val="bg1"/>
                        </a:solidFill>
                        <a:effectLst/>
                      </a:endParaRPr>
                    </a:p>
                    <a:p>
                      <a:pPr marL="0" marR="0">
                        <a:lnSpc>
                          <a:spcPct val="107000"/>
                        </a:lnSpc>
                        <a:spcBef>
                          <a:spcPts val="0"/>
                        </a:spcBef>
                        <a:spcAft>
                          <a:spcPts val="0"/>
                        </a:spcAft>
                      </a:pPr>
                      <a:r>
                        <a:rPr lang="en-US" sz="105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0527468"/>
                  </a:ext>
                </a:extLst>
              </a:tr>
              <a:tr h="1397427">
                <a:tc>
                  <a:txBody>
                    <a:bodyPr/>
                    <a:lstStyle/>
                    <a:p>
                      <a:pPr marL="0" marR="0">
                        <a:lnSpc>
                          <a:spcPct val="107000"/>
                        </a:lnSpc>
                        <a:spcBef>
                          <a:spcPts val="0"/>
                        </a:spcBef>
                        <a:spcAft>
                          <a:spcPts val="0"/>
                        </a:spcAft>
                      </a:pPr>
                      <a:r>
                        <a:rPr lang="en-US" sz="900">
                          <a:solidFill>
                            <a:schemeClr val="bg1"/>
                          </a:solidFill>
                          <a:effectLst/>
                        </a:rPr>
                        <a:t>0-The teacher candidate does not possess the necessary knowledge, therefore, the standard is not evident or is incorrect in performance.</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dirty="0">
                          <a:solidFill>
                            <a:schemeClr val="bg1"/>
                          </a:solidFill>
                          <a:effectLst/>
                        </a:rPr>
                        <a:t>1-Emerging Candidate: The teacher candidate is able to articulate the necessary knowledge, but does not demonstrate in performance.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dirty="0">
                          <a:solidFill>
                            <a:schemeClr val="bg1"/>
                          </a:solidFill>
                          <a:effectLst/>
                        </a:rPr>
                        <a:t>2-Developing Candidate: The teacher candidate is able to articulate the necessary knowledge and demonstrates in performance with some success.</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a:solidFill>
                            <a:schemeClr val="bg1"/>
                          </a:solidFill>
                          <a:effectLst/>
                        </a:rPr>
                        <a:t>3-Skilled Candidate: The teacher candidate is able to articulate the necessary knowledge and effectively demonstrates in performance.</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Expected level of performance by the end of the student teaching semester.</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0" marR="0">
                        <a:lnSpc>
                          <a:spcPct val="107000"/>
                        </a:lnSpc>
                        <a:spcBef>
                          <a:spcPts val="0"/>
                        </a:spcBef>
                        <a:spcAft>
                          <a:spcPts val="0"/>
                        </a:spcAft>
                      </a:pPr>
                      <a:r>
                        <a:rPr lang="en-US" sz="900">
                          <a:solidFill>
                            <a:schemeClr val="bg1"/>
                          </a:solidFill>
                          <a:effectLst/>
                        </a:rPr>
                        <a:t>4-Exceeding Candidate: The teacher candidate adapts and develops the lesson according to the teaching environment/ student response (all descriptors in the skilled candidate (3) column must be met as well as at least one descriptor below):</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extLst>
                  <a:ext uri="{0D108BD9-81ED-4DB2-BD59-A6C34878D82A}">
                    <a16:rowId xmlns:a16="http://schemas.microsoft.com/office/drawing/2014/main" val="3119096506"/>
                  </a:ext>
                </a:extLst>
              </a:tr>
              <a:tr h="698715">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Provides no opportunity for students to process content.</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dirty="0">
                          <a:solidFill>
                            <a:schemeClr val="bg1"/>
                          </a:solidFill>
                          <a:effectLst/>
                        </a:rPr>
                        <a:t>Demonstrates an awareness of strategies to allow students to process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a:solidFill>
                            <a:schemeClr val="bg1"/>
                          </a:solidFill>
                          <a:effectLst/>
                        </a:rPr>
                        <a:t>Provides students limited opportunities to process content.</a:t>
                      </a:r>
                      <a:endParaRPr lang="en-US" sz="1000">
                        <a:solidFill>
                          <a:schemeClr val="bg1"/>
                        </a:solidFill>
                        <a:effectLst/>
                      </a:endParaRPr>
                    </a:p>
                    <a:p>
                      <a:pPr marL="0" marR="0">
                        <a:lnSpc>
                          <a:spcPct val="107000"/>
                        </a:lnSpc>
                        <a:spcBef>
                          <a:spcPts val="0"/>
                        </a:spcBef>
                        <a:spcAft>
                          <a:spcPts val="0"/>
                        </a:spcAft>
                      </a:pPr>
                      <a:r>
                        <a:rPr lang="en-US" sz="900">
                          <a:solidFill>
                            <a:schemeClr val="bg1"/>
                          </a:solidFill>
                          <a:effectLst/>
                        </a:rPr>
                        <a:t> </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Provides students with multiple opportunities to process the content.</a:t>
                      </a:r>
                      <a:endParaRPr lang="en-US" sz="1000" dirty="0">
                        <a:solidFill>
                          <a:schemeClr val="bg1"/>
                        </a:solidFill>
                        <a:effectLst/>
                        <a:highlight>
                          <a:srgbClr val="FFFF00"/>
                        </a:highlight>
                      </a:endParaRPr>
                    </a:p>
                    <a:p>
                      <a:pPr marL="0" marR="0">
                        <a:lnSpc>
                          <a:spcPct val="107000"/>
                        </a:lnSpc>
                        <a:spcBef>
                          <a:spcPts val="0"/>
                        </a:spcBef>
                        <a:spcAft>
                          <a:spcPts val="120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tx2">
                        <a:lumMod val="20000"/>
                        <a:lumOff val="80000"/>
                      </a:schemeClr>
                    </a:solidFill>
                  </a:tcPr>
                </a:tc>
                <a:tc rowSpan="4">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Identifies low engagement and responds with strategies to increase engagement.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Uses a variety of skillful questioning strategies to promote active participation and depth of student response. </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Facilitates a lesson in which every student in the class appears engaged for the duration of the lesson.</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endParaRPr>
                    </a:p>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Promotes students authentically using vocabulary and terminology relevant to the content.</a:t>
                      </a:r>
                      <a:endParaRPr lang="en-US" sz="1000" dirty="0">
                        <a:solidFill>
                          <a:schemeClr val="bg1"/>
                        </a:solidFill>
                        <a:effectLst/>
                      </a:endParaRPr>
                    </a:p>
                    <a:p>
                      <a:pPr marL="0" marR="0">
                        <a:lnSpc>
                          <a:spcPct val="107000"/>
                        </a:lnSpc>
                        <a:spcBef>
                          <a:spcPts val="0"/>
                        </a:spcBef>
                        <a:spcAft>
                          <a:spcPts val="0"/>
                        </a:spcAft>
                      </a:pPr>
                      <a:r>
                        <a:rPr lang="en-US" sz="900" dirty="0">
                          <a:solidFill>
                            <a:schemeClr val="bg1"/>
                          </a:solidFill>
                          <a:effectLst/>
                        </a:rPr>
                        <a:t> </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tc>
                <a:extLst>
                  <a:ext uri="{0D108BD9-81ED-4DB2-BD59-A6C34878D82A}">
                    <a16:rowId xmlns:a16="http://schemas.microsoft.com/office/drawing/2014/main" val="2219516222"/>
                  </a:ext>
                </a:extLst>
              </a:tr>
              <a:tr h="869537">
                <a:tc>
                  <a:txBody>
                    <a:bodyPr/>
                    <a:lstStyle/>
                    <a:p>
                      <a:pPr marL="228600" marR="0" indent="-228600">
                        <a:lnSpc>
                          <a:spcPct val="107000"/>
                        </a:lnSpc>
                        <a:spcBef>
                          <a:spcPts val="0"/>
                        </a:spcBef>
                        <a:spcAft>
                          <a:spcPts val="0"/>
                        </a:spcAft>
                      </a:pPr>
                      <a:r>
                        <a:rPr lang="en-US" sz="900">
                          <a:solidFill>
                            <a:schemeClr val="bg1"/>
                          </a:solidFill>
                          <a:effectLst/>
                        </a:rPr>
                        <a:t>Shares incorrect information.</a:t>
                      </a:r>
                      <a:endParaRPr lang="en-US" sz="1000">
                        <a:solidFill>
                          <a:schemeClr val="bg1"/>
                        </a:solidFill>
                        <a:effectLst/>
                        <a:latin typeface="Calibri" panose="020F0502020204030204" pitchFamily="34" charset="0"/>
                        <a:ea typeface="Calibri" panose="020F0502020204030204" pitchFamily="34" charset="0"/>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Demonstrates an understanding of basic content. </a:t>
                      </a:r>
                      <a:endParaRPr lang="en-US" sz="1000">
                        <a:solidFill>
                          <a:schemeClr val="bg1"/>
                        </a:solidFill>
                        <a:effectLst/>
                        <a:latin typeface="Noto Sans Symbols"/>
                        <a:ea typeface="Noto Sans Symbols"/>
                        <a:cs typeface="Noto Sans Symbols"/>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1000" dirty="0">
                          <a:solidFill>
                            <a:schemeClr val="bg1"/>
                          </a:solidFill>
                          <a:effectLst/>
                        </a:rPr>
                        <a:t> </a:t>
                      </a:r>
                      <a:r>
                        <a:rPr lang="en-US" sz="900" dirty="0">
                          <a:solidFill>
                            <a:schemeClr val="bg1"/>
                          </a:solidFill>
                          <a:effectLst/>
                          <a:highlight>
                            <a:srgbClr val="FFFF00"/>
                          </a:highlight>
                        </a:rPr>
                        <a:t>Conveys accurate information when teaching content</a:t>
                      </a:r>
                      <a:r>
                        <a:rPr lang="en-US" sz="900" dirty="0">
                          <a:solidFill>
                            <a:schemeClr val="bg1"/>
                          </a:solidFill>
                          <a:effectLst/>
                        </a:rPr>
                        <a:t>. </a:t>
                      </a:r>
                      <a:endParaRPr lang="en-US" sz="1000" dirty="0">
                        <a:solidFill>
                          <a:schemeClr val="bg1"/>
                        </a:solidFill>
                        <a:effectLst/>
                        <a:latin typeface="Noto Sans Symbols"/>
                        <a:ea typeface="Noto Sans Symbols"/>
                        <a:cs typeface="Noto Sans Symbols"/>
                      </a:endParaRPr>
                    </a:p>
                  </a:txBody>
                  <a:tcPr marL="43124" marR="43124" marT="0" marB="0">
                    <a:solidFill>
                      <a:schemeClr val="accent5">
                        <a:lumMod val="20000"/>
                        <a:lumOff val="80000"/>
                      </a:schemeClr>
                    </a:solidFill>
                  </a:tcPr>
                </a:tc>
                <a:tc>
                  <a:txBody>
                    <a:bodyPr/>
                    <a:lstStyle/>
                    <a:p>
                      <a:pPr marL="228600" marR="0" indent="-228600">
                        <a:lnSpc>
                          <a:spcPct val="107000"/>
                        </a:lnSpc>
                        <a:spcBef>
                          <a:spcPts val="0"/>
                        </a:spcBef>
                        <a:spcAft>
                          <a:spcPts val="0"/>
                        </a:spcAft>
                      </a:pPr>
                      <a:r>
                        <a:rPr lang="en-US" sz="900" dirty="0">
                          <a:solidFill>
                            <a:schemeClr val="bg1"/>
                          </a:solidFill>
                          <a:effectLst/>
                        </a:rPr>
                        <a:t>Conveys accurate content knowledge, relevant examples, and content-specific resources to engage students</a:t>
                      </a:r>
                      <a:r>
                        <a:rPr lang="en-US" sz="1000" dirty="0">
                          <a:solidFill>
                            <a:schemeClr val="bg1"/>
                          </a:solidFill>
                          <a:effectLst/>
                        </a:rPr>
                        <a:t> </a:t>
                      </a:r>
                      <a:r>
                        <a:rPr lang="en-US" sz="900" dirty="0">
                          <a:solidFill>
                            <a:schemeClr val="bg1"/>
                          </a:solidFill>
                          <a:effectLst/>
                        </a:rPr>
                        <a:t> and support learning.</a:t>
                      </a:r>
                      <a:endParaRPr lang="en-US" sz="1000" dirty="0">
                        <a:solidFill>
                          <a:schemeClr val="bg1"/>
                        </a:solidFill>
                        <a:effectLst/>
                        <a:latin typeface="Calibri" panose="020F0502020204030204" pitchFamily="34" charset="0"/>
                        <a:ea typeface="Calibri" panose="020F0502020204030204" pitchFamily="34" charset="0"/>
                      </a:endParaRPr>
                    </a:p>
                  </a:txBody>
                  <a:tcPr marL="43124" marR="43124" marT="0" marB="0">
                    <a:solidFill>
                      <a:schemeClr val="accent5">
                        <a:lumMod val="20000"/>
                        <a:lumOff val="80000"/>
                      </a:schemeClr>
                    </a:solidFill>
                  </a:tcPr>
                </a:tc>
                <a:tc vMerge="1">
                  <a:txBody>
                    <a:bodyPr/>
                    <a:lstStyle/>
                    <a:p>
                      <a:endParaRPr lang="en-US"/>
                    </a:p>
                  </a:txBody>
                  <a:tcPr/>
                </a:tc>
                <a:extLst>
                  <a:ext uri="{0D108BD9-81ED-4DB2-BD59-A6C34878D82A}">
                    <a16:rowId xmlns:a16="http://schemas.microsoft.com/office/drawing/2014/main" val="1910647824"/>
                  </a:ext>
                </a:extLst>
              </a:tr>
              <a:tr h="1027965">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Provides no evidence of addressing needed vocabulary and/or terminology for student understanding of content.</a:t>
                      </a:r>
                      <a:endParaRPr lang="en-US" sz="1000">
                        <a:solidFill>
                          <a:schemeClr val="bg1"/>
                        </a:solidFill>
                        <a:effectLst/>
                        <a:latin typeface="Noto Sans Symbols"/>
                        <a:ea typeface="Noto Sans Symbols"/>
                        <a:cs typeface="Noto Sans Symbols"/>
                      </a:endParaRPr>
                    </a:p>
                  </a:txBody>
                  <a:tcPr marL="0" marR="0" marT="0" marB="0"/>
                </a:tc>
                <a:tc>
                  <a:txBody>
                    <a:bodyPr/>
                    <a:lstStyle/>
                    <a:p>
                      <a:pPr marL="228600" marR="0" indent="-228600">
                        <a:lnSpc>
                          <a:spcPct val="107000"/>
                        </a:lnSpc>
                        <a:spcBef>
                          <a:spcPts val="0"/>
                        </a:spcBef>
                        <a:spcAft>
                          <a:spcPts val="0"/>
                        </a:spcAft>
                      </a:pPr>
                      <a:r>
                        <a:rPr lang="en-US" sz="900">
                          <a:solidFill>
                            <a:schemeClr val="bg1"/>
                          </a:solidFill>
                          <a:effectLst/>
                        </a:rPr>
                        <a:t>Plans to introduce vocabulary and terminology, but does not use strategies to enhance student engagement and responses.</a:t>
                      </a:r>
                      <a:endParaRPr lang="en-US" sz="1000">
                        <a:solidFill>
                          <a:schemeClr val="bg1"/>
                        </a:solidFill>
                        <a:effectLst/>
                        <a:latin typeface="Calibri" panose="020F0502020204030204" pitchFamily="34" charset="0"/>
                        <a:ea typeface="Calibri" panose="020F0502020204030204" pitchFamily="34" charset="0"/>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a:solidFill>
                            <a:schemeClr val="bg1"/>
                          </a:solidFill>
                          <a:effectLst/>
                        </a:rPr>
                        <a:t>Introduces vocabulary and terminology necessary to understand content, but uses limited strategies to engage students </a:t>
                      </a:r>
                      <a:endParaRPr lang="en-US" sz="1000">
                        <a:solidFill>
                          <a:schemeClr val="bg1"/>
                        </a:solidFill>
                        <a:effectLst/>
                        <a:latin typeface="Noto Sans Symbols"/>
                        <a:ea typeface="Noto Sans Symbols"/>
                        <a:cs typeface="Noto Sans Symbols"/>
                      </a:endParaRPr>
                    </a:p>
                  </a:txBody>
                  <a:tcPr marL="0" marR="0"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Conveys vocabulary and terminology necessary to understand content and uses evidence-based instructional strategies to engage students</a:t>
                      </a:r>
                      <a:r>
                        <a:rPr lang="en-US" sz="900" dirty="0">
                          <a:solidFill>
                            <a:schemeClr val="bg1"/>
                          </a:solidFill>
                          <a:effectLst/>
                        </a:rPr>
                        <a:t>.</a:t>
                      </a:r>
                      <a:endParaRPr lang="en-US" sz="1000" dirty="0">
                        <a:solidFill>
                          <a:schemeClr val="bg1"/>
                        </a:solidFill>
                        <a:effectLst/>
                        <a:latin typeface="Noto Sans Symbols"/>
                        <a:ea typeface="Noto Sans Symbols"/>
                        <a:cs typeface="Noto Sans Symbols"/>
                      </a:endParaRPr>
                    </a:p>
                  </a:txBody>
                  <a:tcPr marL="43124" marR="43124" marT="0" marB="0">
                    <a:solidFill>
                      <a:schemeClr val="tx2">
                        <a:lumMod val="20000"/>
                        <a:lumOff val="80000"/>
                      </a:schemeClr>
                    </a:solidFill>
                  </a:tcPr>
                </a:tc>
                <a:tc vMerge="1">
                  <a:txBody>
                    <a:bodyPr/>
                    <a:lstStyle/>
                    <a:p>
                      <a:endParaRPr lang="en-US"/>
                    </a:p>
                  </a:txBody>
                  <a:tcPr/>
                </a:tc>
                <a:extLst>
                  <a:ext uri="{0D108BD9-81ED-4DB2-BD59-A6C34878D82A}">
                    <a16:rowId xmlns:a16="http://schemas.microsoft.com/office/drawing/2014/main" val="429510454"/>
                  </a:ext>
                </a:extLst>
              </a:tr>
              <a:tr h="617867">
                <a:tc>
                  <a:txBody>
                    <a:bodyPr/>
                    <a:lstStyle/>
                    <a:p>
                      <a:pPr marL="228600" marR="0" indent="-228600">
                        <a:lnSpc>
                          <a:spcPct val="107000"/>
                        </a:lnSpc>
                        <a:spcBef>
                          <a:spcPts val="0"/>
                        </a:spcBef>
                        <a:spcAft>
                          <a:spcPts val="0"/>
                        </a:spcAft>
                      </a:pPr>
                      <a:r>
                        <a:rPr lang="en-US" sz="900">
                          <a:solidFill>
                            <a:schemeClr val="bg1"/>
                          </a:solidFill>
                          <a:effectLst/>
                        </a:rPr>
                        <a:t>Provides no evidence of planning for student engagement.</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228600" marR="0" indent="-228600">
                        <a:lnSpc>
                          <a:spcPct val="107000"/>
                        </a:lnSpc>
                        <a:spcBef>
                          <a:spcPts val="0"/>
                        </a:spcBef>
                        <a:spcAft>
                          <a:spcPts val="0"/>
                        </a:spcAft>
                      </a:pPr>
                      <a:r>
                        <a:rPr lang="en-US" sz="900">
                          <a:solidFill>
                            <a:schemeClr val="bg1"/>
                          </a:solidFill>
                          <a:effectLst/>
                        </a:rPr>
                        <a:t>Plans for student engagement but no evidence of implementation.</a:t>
                      </a:r>
                      <a:endParaRPr lang="en-US" sz="1000">
                        <a:solidFill>
                          <a:schemeClr val="bg1"/>
                        </a:solidFill>
                        <a:effectLst/>
                        <a:latin typeface="Calibri" panose="020F0502020204030204" pitchFamily="34" charset="0"/>
                        <a:ea typeface="Calibri" panose="020F0502020204030204" pitchFamily="34" charset="0"/>
                      </a:endParaRPr>
                    </a:p>
                  </a:txBody>
                  <a:tcPr marL="43124" marR="43124" marT="0" marB="0"/>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highlight>
                            <a:srgbClr val="FFFF00"/>
                          </a:highlight>
                        </a:rPr>
                        <a:t>Inconsistently engages students in the content</a:t>
                      </a:r>
                      <a:r>
                        <a:rPr lang="en-US" sz="900" dirty="0">
                          <a:solidFill>
                            <a:schemeClr val="bg1"/>
                          </a:solidFill>
                          <a:effectLst/>
                        </a:rPr>
                        <a:t>.</a:t>
                      </a:r>
                      <a:endParaRPr lang="en-US" sz="1000" dirty="0">
                        <a:solidFill>
                          <a:schemeClr val="bg1"/>
                        </a:solidFill>
                        <a:effectLst/>
                        <a:latin typeface="Noto Sans Symbols"/>
                        <a:ea typeface="Noto Sans Symbols"/>
                        <a:cs typeface="Noto Sans Symbols"/>
                      </a:endParaRPr>
                    </a:p>
                  </a:txBody>
                  <a:tcPr marL="43124" marR="43124" marT="0" marB="0">
                    <a:solidFill>
                      <a:schemeClr val="accent5">
                        <a:lumMod val="20000"/>
                        <a:lumOff val="80000"/>
                      </a:schemeClr>
                    </a:solidFill>
                  </a:tcPr>
                </a:tc>
                <a:tc>
                  <a:txBody>
                    <a:bodyPr/>
                    <a:lstStyle/>
                    <a:p>
                      <a:pPr marL="342900" marR="0" lvl="0" indent="-342900">
                        <a:lnSpc>
                          <a:spcPct val="107000"/>
                        </a:lnSpc>
                        <a:spcBef>
                          <a:spcPts val="0"/>
                        </a:spcBef>
                        <a:spcAft>
                          <a:spcPts val="0"/>
                        </a:spcAft>
                        <a:buSzPts val="1000"/>
                        <a:buFont typeface="Arial" panose="020B0604020202020204" pitchFamily="34" charset="0"/>
                        <a:buChar char="●"/>
                      </a:pPr>
                      <a:r>
                        <a:rPr lang="en-US" sz="900" dirty="0">
                          <a:solidFill>
                            <a:schemeClr val="bg1"/>
                          </a:solidFill>
                          <a:effectLst/>
                        </a:rPr>
                        <a:t>Consistently engages the majority of students in the content. </a:t>
                      </a:r>
                      <a:endParaRPr lang="en-US" sz="1000" dirty="0">
                        <a:solidFill>
                          <a:schemeClr val="bg1"/>
                        </a:solidFill>
                        <a:effectLst/>
                        <a:latin typeface="Noto Sans Symbols"/>
                        <a:ea typeface="Noto Sans Symbols"/>
                        <a:cs typeface="Noto Sans Symbols"/>
                      </a:endParaRPr>
                    </a:p>
                  </a:txBody>
                  <a:tcPr marL="43124" marR="43124" marT="0" marB="0">
                    <a:solidFill>
                      <a:schemeClr val="accent5">
                        <a:lumMod val="40000"/>
                        <a:lumOff val="60000"/>
                      </a:schemeClr>
                    </a:solidFill>
                  </a:tcPr>
                </a:tc>
                <a:tc vMerge="1">
                  <a:txBody>
                    <a:bodyPr/>
                    <a:lstStyle/>
                    <a:p>
                      <a:endParaRPr lang="en-US"/>
                    </a:p>
                  </a:txBody>
                  <a:tcPr/>
                </a:tc>
                <a:extLst>
                  <a:ext uri="{0D108BD9-81ED-4DB2-BD59-A6C34878D82A}">
                    <a16:rowId xmlns:a16="http://schemas.microsoft.com/office/drawing/2014/main" val="3175791492"/>
                  </a:ext>
                </a:extLst>
              </a:tr>
            </a:tbl>
          </a:graphicData>
        </a:graphic>
      </p:graphicFrame>
      <p:sp>
        <p:nvSpPr>
          <p:cNvPr id="10" name="Rectangle 6"/>
          <p:cNvSpPr>
            <a:spLocks noChangeArrowheads="1"/>
          </p:cNvSpPr>
          <p:nvPr/>
        </p:nvSpPr>
        <p:spPr bwMode="auto">
          <a:xfrm>
            <a:off x="2268538" y="2881313"/>
            <a:ext cx="3017837" cy="31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Title 1"/>
          <p:cNvSpPr txBox="1">
            <a:spLocks/>
          </p:cNvSpPr>
          <p:nvPr/>
        </p:nvSpPr>
        <p:spPr bwMode="auto">
          <a:xfrm>
            <a:off x="1219200" y="6858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Helvetica" pitchFamily="-128" charset="0"/>
              </a:defRPr>
            </a:lvl2pPr>
            <a:lvl3pPr algn="l" rtl="0" fontAlgn="base">
              <a:spcBef>
                <a:spcPct val="0"/>
              </a:spcBef>
              <a:spcAft>
                <a:spcPct val="0"/>
              </a:spcAft>
              <a:defRPr sz="4000">
                <a:solidFill>
                  <a:schemeClr val="tx1"/>
                </a:solidFill>
                <a:latin typeface="Helvetica" pitchFamily="-128" charset="0"/>
              </a:defRPr>
            </a:lvl3pPr>
            <a:lvl4pPr algn="l" rtl="0" fontAlgn="base">
              <a:spcBef>
                <a:spcPct val="0"/>
              </a:spcBef>
              <a:spcAft>
                <a:spcPct val="0"/>
              </a:spcAft>
              <a:defRPr sz="4000">
                <a:solidFill>
                  <a:schemeClr val="tx1"/>
                </a:solidFill>
                <a:latin typeface="Helvetica" pitchFamily="-128" charset="0"/>
              </a:defRPr>
            </a:lvl4pPr>
            <a:lvl5pPr algn="l" rtl="0" fontAlgn="base">
              <a:spcBef>
                <a:spcPct val="0"/>
              </a:spcBef>
              <a:spcAft>
                <a:spcPct val="0"/>
              </a:spcAft>
              <a:defRPr sz="4000">
                <a:solidFill>
                  <a:schemeClr val="tx1"/>
                </a:solidFill>
                <a:latin typeface="Helvetica" pitchFamily="-128" charset="0"/>
              </a:defRPr>
            </a:lvl5pPr>
            <a:lvl6pPr marL="457200" algn="l" rtl="0" fontAlgn="base">
              <a:spcBef>
                <a:spcPct val="0"/>
              </a:spcBef>
              <a:spcAft>
                <a:spcPct val="0"/>
              </a:spcAft>
              <a:defRPr sz="4000">
                <a:solidFill>
                  <a:schemeClr val="tx1"/>
                </a:solidFill>
                <a:latin typeface="Helvetica" pitchFamily="-128" charset="0"/>
              </a:defRPr>
            </a:lvl6pPr>
            <a:lvl7pPr marL="914400" algn="l" rtl="0" fontAlgn="base">
              <a:spcBef>
                <a:spcPct val="0"/>
              </a:spcBef>
              <a:spcAft>
                <a:spcPct val="0"/>
              </a:spcAft>
              <a:defRPr sz="4000">
                <a:solidFill>
                  <a:schemeClr val="tx1"/>
                </a:solidFill>
                <a:latin typeface="Helvetica" pitchFamily="-128" charset="0"/>
              </a:defRPr>
            </a:lvl7pPr>
            <a:lvl8pPr marL="1371600" algn="l" rtl="0" fontAlgn="base">
              <a:spcBef>
                <a:spcPct val="0"/>
              </a:spcBef>
              <a:spcAft>
                <a:spcPct val="0"/>
              </a:spcAft>
              <a:defRPr sz="4000">
                <a:solidFill>
                  <a:schemeClr val="tx1"/>
                </a:solidFill>
                <a:latin typeface="Helvetica" pitchFamily="-128" charset="0"/>
              </a:defRPr>
            </a:lvl8pPr>
            <a:lvl9pPr marL="1828800" algn="l" rtl="0" fontAlgn="base">
              <a:spcBef>
                <a:spcPct val="0"/>
              </a:spcBef>
              <a:spcAft>
                <a:spcPct val="0"/>
              </a:spcAft>
              <a:defRPr sz="4000">
                <a:solidFill>
                  <a:schemeClr val="tx1"/>
                </a:solidFill>
                <a:latin typeface="Helvetica" pitchFamily="-128" charset="0"/>
              </a:defRPr>
            </a:lvl9pPr>
          </a:lstStyle>
          <a:p>
            <a:r>
              <a:rPr kumimoji="0" lang="en-US" sz="3600" kern="0" dirty="0">
                <a:latin typeface="Times New Roman" pitchFamily="-128" charset="0"/>
              </a:rPr>
              <a:t>Example Score of 2 – Split Score </a:t>
            </a:r>
          </a:p>
        </p:txBody>
      </p:sp>
    </p:spTree>
    <p:extLst>
      <p:ext uri="{BB962C8B-B14F-4D97-AF65-F5344CB8AC3E}">
        <p14:creationId xmlns:p14="http://schemas.microsoft.com/office/powerpoint/2010/main" val="38677482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True"/>
  <p:tag name="HOTSPOTTYPE" val="DefinedInNavigator"/>
  <p:tag name="BRANCHTO" val="262"/>
</p:tagLst>
</file>

<file path=ppt/theme/theme1.xml><?xml version="1.0" encoding="utf-8"?>
<a:theme xmlns:a="http://schemas.openxmlformats.org/drawingml/2006/main" name="Recommending A Strategy">
  <a:themeElements>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fontScheme name="Recommending A Strategy">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Helvetica" pitchFamily="-1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Helvetica" pitchFamily="-128" charset="0"/>
          </a:defRPr>
        </a:defPPr>
      </a:lstStyle>
    </a:lnDef>
  </a:objectDefaults>
  <a:extraClrSchemeLst>
    <a:extraClrScheme>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clrMap bg1="lt1" tx1="dk1" bg2="lt2" tx2="dk2" accent1="accent1" accent2="accent2" accent3="accent3" accent4="accent4" accent5="accent5" accent6="accent6" hlink="hlink" folHlink="folHlink"/>
    </a:extraClrScheme>
    <a:extraClrScheme>
      <a:clrScheme name="Recommending A Strateg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commending A Strategy 4">
        <a:dk1>
          <a:srgbClr val="333399"/>
        </a:dk1>
        <a:lt1>
          <a:srgbClr val="FFFFCC"/>
        </a:lt1>
        <a:dk2>
          <a:srgbClr val="000000"/>
        </a:dk2>
        <a:lt2>
          <a:srgbClr val="0000FF"/>
        </a:lt2>
        <a:accent1>
          <a:srgbClr val="800000"/>
        </a:accent1>
        <a:accent2>
          <a:srgbClr val="3366CC"/>
        </a:accent2>
        <a:accent3>
          <a:srgbClr val="AAAAAA"/>
        </a:accent3>
        <a:accent4>
          <a:srgbClr val="DADAAE"/>
        </a:accent4>
        <a:accent5>
          <a:srgbClr val="C0AAAA"/>
        </a:accent5>
        <a:accent6>
          <a:srgbClr val="2D5CB9"/>
        </a:accent6>
        <a:hlink>
          <a:srgbClr val="FF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6">
        <a:dk1>
          <a:srgbClr val="66CCFF"/>
        </a:dk1>
        <a:lt1>
          <a:srgbClr val="CCECFF"/>
        </a:lt1>
        <a:dk2>
          <a:srgbClr val="000000"/>
        </a:dk2>
        <a:lt2>
          <a:srgbClr val="9999FF"/>
        </a:lt2>
        <a:accent1>
          <a:srgbClr val="FFFFFF"/>
        </a:accent1>
        <a:accent2>
          <a:srgbClr val="99CCFF"/>
        </a:accent2>
        <a:accent3>
          <a:srgbClr val="AAAAAA"/>
        </a:accent3>
        <a:accent4>
          <a:srgbClr val="AEC9DA"/>
        </a:accent4>
        <a:accent5>
          <a:srgbClr val="FFFFFF"/>
        </a:accent5>
        <a:accent6>
          <a:srgbClr val="8AB9E7"/>
        </a:accent6>
        <a:hlink>
          <a:srgbClr val="CCEC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7">
        <a:dk1>
          <a:srgbClr val="993366"/>
        </a:dk1>
        <a:lt1>
          <a:srgbClr val="FFFFCC"/>
        </a:lt1>
        <a:dk2>
          <a:srgbClr val="333399"/>
        </a:dk2>
        <a:lt2>
          <a:srgbClr val="0066FF"/>
        </a:lt2>
        <a:accent1>
          <a:srgbClr val="6600FF"/>
        </a:accent1>
        <a:accent2>
          <a:srgbClr val="0099CC"/>
        </a:accent2>
        <a:accent3>
          <a:srgbClr val="ADADCA"/>
        </a:accent3>
        <a:accent4>
          <a:srgbClr val="DADAAE"/>
        </a:accent4>
        <a:accent5>
          <a:srgbClr val="B8AAFF"/>
        </a:accent5>
        <a:accent6>
          <a:srgbClr val="008AB9"/>
        </a:accent6>
        <a:hlink>
          <a:srgbClr val="66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8">
        <a:dk1>
          <a:srgbClr val="993366"/>
        </a:dk1>
        <a:lt1>
          <a:srgbClr val="EAEAEA"/>
        </a:lt1>
        <a:dk2>
          <a:srgbClr val="660066"/>
        </a:dk2>
        <a:lt2>
          <a:srgbClr val="CC0000"/>
        </a:lt2>
        <a:accent1>
          <a:srgbClr val="A50021"/>
        </a:accent1>
        <a:accent2>
          <a:srgbClr val="660033"/>
        </a:accent2>
        <a:accent3>
          <a:srgbClr val="B8AAB8"/>
        </a:accent3>
        <a:accent4>
          <a:srgbClr val="C8C8C8"/>
        </a:accent4>
        <a:accent5>
          <a:srgbClr val="CFAAAB"/>
        </a:accent5>
        <a:accent6>
          <a:srgbClr val="5C00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MacIntoshHD:Microsoft Office 2001:Templates:Presentations:Content:Recommending A Strategy</Template>
  <TotalTime>10428</TotalTime>
  <Words>10104</Words>
  <Application>Microsoft Macintosh PowerPoint</Application>
  <PresentationFormat>On-screen Show (4:3)</PresentationFormat>
  <Paragraphs>932</Paragraphs>
  <Slides>48</Slides>
  <Notes>48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ＭＳ Ｐゴシック</vt:lpstr>
      <vt:lpstr>Arial</vt:lpstr>
      <vt:lpstr>Calibri</vt:lpstr>
      <vt:lpstr>Helvetica</vt:lpstr>
      <vt:lpstr>Noto Sans Symbols</vt:lpstr>
      <vt:lpstr>Times New Roman</vt:lpstr>
      <vt:lpstr>Wingdings</vt:lpstr>
      <vt:lpstr>Recommending A Strategy</vt:lpstr>
      <vt:lpstr>MEES Teacher Candidate Assessment Rubric and Calibration Training    </vt:lpstr>
      <vt:lpstr>Outcomes</vt:lpstr>
      <vt:lpstr>Scoring Standards</vt:lpstr>
      <vt:lpstr>PowerPoint Presentation</vt:lpstr>
      <vt:lpstr>Artifacts/Evidence</vt:lpstr>
      <vt:lpstr>Reviewing the Rubric</vt:lpstr>
      <vt:lpstr>Scoring Protocol</vt:lpstr>
      <vt:lpstr>PowerPoint Presentation</vt:lpstr>
      <vt:lpstr>PowerPoint Presentation</vt:lpstr>
      <vt:lpstr>Scoring Protocol</vt:lpstr>
      <vt:lpstr>PowerPoint Presentation</vt:lpstr>
      <vt:lpstr>PowerPoint Presentation</vt:lpstr>
      <vt:lpstr>Calibration</vt:lpstr>
      <vt:lpstr>Calibration</vt:lpstr>
      <vt:lpstr>PowerPoint Presentation</vt:lpstr>
      <vt:lpstr>Practice Scoring Round 1</vt:lpstr>
      <vt:lpstr>PowerPoint Presentation</vt:lpstr>
      <vt:lpstr>Evidence to Support Score</vt:lpstr>
      <vt:lpstr>PowerPoint Presentation</vt:lpstr>
      <vt:lpstr>Evidence to Support Score</vt:lpstr>
      <vt:lpstr>PowerPoint Presentation</vt:lpstr>
      <vt:lpstr>Evidence to Support Score</vt:lpstr>
      <vt:lpstr>Overall Feedback &amp; Guiding Questions</vt:lpstr>
      <vt:lpstr>Practice Scoring Round 2</vt:lpstr>
      <vt:lpstr>PowerPoint Presentation</vt:lpstr>
      <vt:lpstr>Evidence to Support Score</vt:lpstr>
      <vt:lpstr>PowerPoint Presentation</vt:lpstr>
      <vt:lpstr>Evidence to Support Score</vt:lpstr>
      <vt:lpstr>PowerPoint Presentation</vt:lpstr>
      <vt:lpstr>Evidence to Support Score</vt:lpstr>
      <vt:lpstr>Overall Feedback &amp; Guiding Questions</vt:lpstr>
      <vt:lpstr>Practice Scoring Round 3</vt:lpstr>
      <vt:lpstr>PowerPoint Presentation</vt:lpstr>
      <vt:lpstr>Evidence to Support Score</vt:lpstr>
      <vt:lpstr>PowerPoint Presentation</vt:lpstr>
      <vt:lpstr>Evidence to Support Score</vt:lpstr>
      <vt:lpstr>PowerPoint Presentation</vt:lpstr>
      <vt:lpstr>Evidence to Support Score</vt:lpstr>
      <vt:lpstr>Overall Feedback &amp; Guiding Questions</vt:lpstr>
      <vt:lpstr>Practice Scoring Round 4</vt:lpstr>
      <vt:lpstr>PowerPoint Presentation</vt:lpstr>
      <vt:lpstr>Evidence to Support Score</vt:lpstr>
      <vt:lpstr>PowerPoint Presentation</vt:lpstr>
      <vt:lpstr>Evidence to Support Score</vt:lpstr>
      <vt:lpstr>PowerPoint Presentation</vt:lpstr>
      <vt:lpstr>Evidence to Support Score</vt:lpstr>
      <vt:lpstr>Overall Feedback &amp; Guiding Questions</vt:lpstr>
      <vt:lpstr>Session Feedback</vt:lpstr>
    </vt:vector>
  </TitlesOfParts>
  <Compan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Recommending a Strategy</dc:title>
  <dc:creator>**** ********</dc:creator>
  <cp:lastModifiedBy>John Gerard</cp:lastModifiedBy>
  <cp:revision>197</cp:revision>
  <cp:lastPrinted>2002-12-03T02:00:51Z</cp:lastPrinted>
  <dcterms:created xsi:type="dcterms:W3CDTF">2002-12-03T00:05:18Z</dcterms:created>
  <dcterms:modified xsi:type="dcterms:W3CDTF">2021-07-22T15:24:24Z</dcterms:modified>
</cp:coreProperties>
</file>